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72" r:id="rId2"/>
    <p:sldId id="441" r:id="rId3"/>
    <p:sldId id="486" r:id="rId4"/>
    <p:sldId id="478" r:id="rId5"/>
    <p:sldId id="442" r:id="rId6"/>
    <p:sldId id="477" r:id="rId7"/>
    <p:sldId id="480" r:id="rId8"/>
    <p:sldId id="475" r:id="rId9"/>
    <p:sldId id="469" r:id="rId10"/>
    <p:sldId id="470" r:id="rId11"/>
    <p:sldId id="392" r:id="rId12"/>
    <p:sldId id="366" r:id="rId13"/>
    <p:sldId id="383" r:id="rId14"/>
    <p:sldId id="386" r:id="rId15"/>
    <p:sldId id="364" r:id="rId16"/>
    <p:sldId id="394" r:id="rId17"/>
    <p:sldId id="407" r:id="rId18"/>
    <p:sldId id="408" r:id="rId19"/>
    <p:sldId id="409" r:id="rId20"/>
    <p:sldId id="410" r:id="rId21"/>
    <p:sldId id="411" r:id="rId22"/>
    <p:sldId id="413" r:id="rId23"/>
    <p:sldId id="414" r:id="rId24"/>
    <p:sldId id="415" r:id="rId25"/>
    <p:sldId id="395" r:id="rId26"/>
    <p:sldId id="396" r:id="rId27"/>
    <p:sldId id="397" r:id="rId28"/>
    <p:sldId id="404" r:id="rId29"/>
    <p:sldId id="405" r:id="rId30"/>
    <p:sldId id="398" r:id="rId31"/>
    <p:sldId id="403" r:id="rId32"/>
    <p:sldId id="406" r:id="rId33"/>
    <p:sldId id="490" r:id="rId34"/>
    <p:sldId id="488" r:id="rId35"/>
    <p:sldId id="385" r:id="rId36"/>
    <p:sldId id="461" r:id="rId37"/>
    <p:sldId id="416" r:id="rId38"/>
    <p:sldId id="489" r:id="rId39"/>
    <p:sldId id="390" r:id="rId40"/>
  </p:sldIdLst>
  <p:sldSz cx="9144000" cy="6858000" type="screen4x3"/>
  <p:notesSz cx="6858000" cy="9144000"/>
  <p:custDataLst>
    <p:tags r:id="rId43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9232"/>
    <a:srgbClr val="87C74A"/>
    <a:srgbClr val="7DD3F1"/>
    <a:srgbClr val="75CD4A"/>
    <a:srgbClr val="0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698" autoAdjust="0"/>
  </p:normalViewPr>
  <p:slideViewPr>
    <p:cSldViewPr snapToObjects="1">
      <p:cViewPr varScale="1">
        <p:scale>
          <a:sx n="68" d="100"/>
          <a:sy n="68" d="100"/>
        </p:scale>
        <p:origin x="-24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89"/>
    </p:cViewPr>
  </p:sorterViewPr>
  <p:notesViewPr>
    <p:cSldViewPr snapToObjects="1">
      <p:cViewPr varScale="1">
        <p:scale>
          <a:sx n="42" d="100"/>
          <a:sy n="42" d="100"/>
        </p:scale>
        <p:origin x="-2318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interSettings" Target="printerSettings/printerSettings1.bin"/><Relationship Id="rId43" Type="http://schemas.openxmlformats.org/officeDocument/2006/relationships/tags" Target="tags/tag1.xml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C147A94-94C0-8B4A-8E4F-4AA6BDD9EB38}" type="datetime1">
              <a:rPr lang="en-US"/>
              <a:pPr>
                <a:defRPr/>
              </a:pPr>
              <a:t>9/27/13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8E9D29A-B3AB-2240-AFE7-9F1CD3677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4689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E9D29A-B3AB-2240-AFE7-9F1CD3677E8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50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What is IM-Home?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B9B30-9F19-4F41-9E6C-8BDA979BF38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69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z="14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5B4ED15-E162-0143-BDEE-49C553443722}" type="slidenum">
              <a:rPr lang="en-US" sz="1200">
                <a:latin typeface="Calibri" charset="0"/>
              </a:rPr>
              <a:pPr eaLnBrk="1" hangingPunct="1"/>
              <a:t>6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Let’s face</a:t>
            </a:r>
            <a:r>
              <a:rPr lang="en-US" baseline="0" dirty="0" smtClean="0"/>
              <a:t> it. IM was meant to be offered for home use. It’s not a realistic expectation for a family to come to the clinic as much as IM needs to be done.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B9B30-9F19-4F41-9E6C-8BDA979BF38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35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3500" y="1447800"/>
            <a:ext cx="64770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203575"/>
            <a:ext cx="5486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B6A1F-5081-B846-BF22-8A8C1C28CA05}" type="datetime1">
              <a:rPr lang="en-US"/>
              <a:pPr>
                <a:defRPr/>
              </a:pPr>
              <a:t>9/27/13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03BE6-AAB9-9749-AF1F-9F804A1285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42900"/>
            <a:ext cx="8305800" cy="7239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19200"/>
            <a:ext cx="8305800" cy="4906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4E57E-7C02-5140-8251-E56DC9D2FB58}" type="datetime1">
              <a:rPr lang="en-US"/>
              <a:pPr>
                <a:defRPr/>
              </a:pPr>
              <a:t>9/27/13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F7FE1-2AEE-9048-AF14-A9AC0B789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624" y="342900"/>
            <a:ext cx="8302752" cy="8001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624" y="1295401"/>
            <a:ext cx="402336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295401"/>
            <a:ext cx="402336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49B1A-3CF5-7048-9A8C-4A61298F3B9B}" type="datetime1">
              <a:rPr lang="en-US"/>
              <a:pPr>
                <a:defRPr/>
              </a:pPr>
              <a:t>9/27/13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123A2-38CB-0140-B6C4-A3D79666A9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42900"/>
            <a:ext cx="8305800" cy="7239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9100" y="1295400"/>
            <a:ext cx="402336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00" y="1935162"/>
            <a:ext cx="4023360" cy="31702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540" y="1295400"/>
            <a:ext cx="402336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540" y="1935162"/>
            <a:ext cx="4023360" cy="31702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3A34-DD1C-F74B-97FA-45CAEBBEF86E}" type="datetime1">
              <a:rPr lang="en-US"/>
              <a:pPr>
                <a:defRPr/>
              </a:pPr>
              <a:t>9/27/13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110D6-9927-3843-876C-D934FF8CD0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20B84-5B9B-C443-B7A3-FB98DDA59726}" type="datetime1">
              <a:rPr lang="en-US"/>
              <a:pPr>
                <a:defRPr/>
              </a:pPr>
              <a:t>9/27/13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9F09E-8C82-944F-BE60-ECB7BFB3F7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8617F-E3EF-2245-9055-91FBDF9797BD}" type="datetime1">
              <a:rPr lang="en-US"/>
              <a:pPr>
                <a:defRPr/>
              </a:pPr>
              <a:t>9/27/13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0664D-51BD-1D4B-9F59-8C7AE9C90E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3050"/>
            <a:ext cx="24384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273051"/>
            <a:ext cx="5867400" cy="4756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1435101"/>
            <a:ext cx="2438400" cy="38118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2A307-A04E-CA45-A71C-8E896098E1BF}" type="datetime1">
              <a:rPr lang="en-US"/>
              <a:pPr>
                <a:defRPr/>
              </a:pPr>
              <a:t>9/27/13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8A92D-5DEF-6141-9CDA-45A99F9A70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624" y="4191000"/>
            <a:ext cx="830275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0624" y="304801"/>
            <a:ext cx="8302752" cy="380999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0624" y="4800600"/>
            <a:ext cx="8302752" cy="457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55D3C-980C-5545-980F-F9023EF1F1B7}" type="datetime1">
              <a:rPr lang="en-US"/>
              <a:pPr>
                <a:defRPr/>
              </a:pPr>
              <a:t>9/27/13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DCFB-90B4-E944-9ECF-9C68CD02F5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19100" y="342900"/>
            <a:ext cx="83058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19100" y="1219201"/>
            <a:ext cx="8305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36F4253-D947-0045-9F03-71A2C7AF3565}" type="datetime1">
              <a:rPr lang="en-US"/>
              <a:pPr>
                <a:defRPr/>
              </a:pPr>
              <a:t>9/27/13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35A36F6-1A78-CD4F-950C-70D802518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accent6">
              <a:lumMod val="75000"/>
            </a:schemeClr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b="1" kern="1200">
          <a:solidFill>
            <a:schemeClr val="accent5">
              <a:lumMod val="50000"/>
            </a:schemeClr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b="1" kern="1200">
          <a:solidFill>
            <a:schemeClr val="accent5">
              <a:lumMod val="50000"/>
            </a:schemeClr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b="1" kern="1200">
          <a:solidFill>
            <a:schemeClr val="accent5">
              <a:lumMod val="50000"/>
            </a:schemeClr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800" b="1" kern="1200">
          <a:solidFill>
            <a:schemeClr val="accent5">
              <a:lumMod val="50000"/>
            </a:schemeClr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800" b="1" kern="1200">
          <a:solidFill>
            <a:schemeClr val="accent5">
              <a:lumMod val="50000"/>
            </a:schemeClr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hyperlink" Target="http://www.imhome.org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6.png"/><Relationship Id="rId3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6.png"/><Relationship Id="rId3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avega@interactivemetronome.com" TargetMode="External"/><Relationship Id="rId4" Type="http://schemas.openxmlformats.org/officeDocument/2006/relationships/hyperlink" Target="mailto:support@interactivemetronome.com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5470" y="1273175"/>
            <a:ext cx="4833730" cy="2079625"/>
          </a:xfrm>
        </p:spPr>
        <p:txBody>
          <a:bodyPr/>
          <a:lstStyle/>
          <a:p>
            <a:r>
              <a:rPr lang="en-US" sz="3200" dirty="0" smtClean="0"/>
              <a:t>IM-Home </a:t>
            </a:r>
            <a:br>
              <a:rPr lang="en-US" sz="3200" dirty="0" smtClean="0"/>
            </a:br>
            <a:r>
              <a:rPr lang="en-US" sz="3200" dirty="0" smtClean="0"/>
              <a:t>Certification Coaching </a:t>
            </a:r>
            <a:br>
              <a:rPr lang="en-US" sz="3200" dirty="0" smtClean="0"/>
            </a:br>
            <a:r>
              <a:rPr lang="en-US" sz="3200" dirty="0" smtClean="0"/>
              <a:t>Course 1 of 2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352800"/>
            <a:ext cx="5334000" cy="1752600"/>
          </a:xfrm>
        </p:spPr>
        <p:txBody>
          <a:bodyPr/>
          <a:lstStyle/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Presentation by: </a:t>
            </a:r>
          </a:p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Sherrie Hardy</a:t>
            </a:r>
          </a:p>
          <a:p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Hardy Brain Training • Camarillo, CA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152400"/>
            <a:ext cx="4495800" cy="43629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Your responsibilities as an </a:t>
            </a:r>
            <a:br>
              <a:rPr lang="en-US" smtClean="0"/>
            </a:br>
            <a:r>
              <a:rPr lang="en-US" smtClean="0"/>
              <a:t>IM-Home Provider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20624" y="1295401"/>
            <a:ext cx="4023360" cy="15239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Explain:</a:t>
            </a:r>
          </a:p>
          <a:p>
            <a:r>
              <a:rPr lang="en-US" dirty="0" smtClean="0"/>
              <a:t>How to set-up the equipment</a:t>
            </a:r>
          </a:p>
        </p:txBody>
      </p:sp>
      <p:pic>
        <p:nvPicPr>
          <p:cNvPr id="9" name="Content Placeholder 6" descr="Untitled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2522" y="2922372"/>
            <a:ext cx="3812838" cy="2115775"/>
          </a:xfrm>
          <a:prstGeom prst="roundRect">
            <a:avLst/>
          </a:prstGeom>
          <a:noFill/>
          <a:ln w="28575">
            <a:solidFill>
              <a:schemeClr val="accent6"/>
            </a:solidFill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0" y="1557130"/>
            <a:ext cx="4023360" cy="1523999"/>
          </a:xfrm>
        </p:spPr>
        <p:txBody>
          <a:bodyPr/>
          <a:lstStyle/>
          <a:p>
            <a:r>
              <a:rPr lang="en-US" dirty="0"/>
              <a:t>How to authorize a </a:t>
            </a:r>
            <a:r>
              <a:rPr lang="en-US" dirty="0" smtClean="0"/>
              <a:t>license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2922372"/>
            <a:ext cx="2738062" cy="2115775"/>
          </a:xfrm>
          <a:prstGeom prst="roundRect">
            <a:avLst/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4989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purpose of your demo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Get yourself familiar with the product to support your clients 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Use at open houses/ Free Screenings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During in-clinic training clients use their UN &amp; PW on your IM Pro Universe unit while in the clinic, so all training data remains in one file</a:t>
            </a:r>
          </a:p>
        </p:txBody>
      </p:sp>
      <p:pic>
        <p:nvPicPr>
          <p:cNvPr id="7" name="Content Placeholder 6" descr="IM-Home-package-with-foot.jp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1371600"/>
            <a:ext cx="3163569" cy="3581399"/>
          </a:xfrm>
          <a:prstGeom prst="roundRect">
            <a:avLst/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76200" y="6182380"/>
            <a:ext cx="7172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THIS PRODUCT MAY NOT BE RENTED OUT OR USED AS </a:t>
            </a:r>
            <a:r>
              <a:rPr lang="en-US" sz="1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A CLIENT TRAINING DEVICE OTHER THAN IN YOUR OFFICE WITH A CLIENT WHO ALREADY OWNS THE IM-HOME</a:t>
            </a:r>
            <a:endParaRPr lang="en-US" sz="1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97796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How to authorize your license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" y="1056861"/>
            <a:ext cx="8305800" cy="4672012"/>
          </a:xfrm>
          <a:prstGeom prst="roundRect">
            <a:avLst/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2901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Activate One (1) Free User License the Check out</a:t>
            </a:r>
            <a:endParaRPr lang="en-US" dirty="0"/>
          </a:p>
        </p:txBody>
      </p:sp>
      <p:pic>
        <p:nvPicPr>
          <p:cNvPr id="7" name="Content Placeholder 6" descr="Untitled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9619" y="1447800"/>
            <a:ext cx="6504762" cy="3619048"/>
          </a:xfrm>
          <a:prstGeom prst="roundRect">
            <a:avLst/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4894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You are done when </a:t>
            </a:r>
            <a:br>
              <a:rPr lang="en-US" smtClean="0"/>
            </a:br>
            <a:r>
              <a:rPr lang="en-US" smtClean="0"/>
              <a:t>“Paid in Full” will say “Yes”</a:t>
            </a:r>
            <a:endParaRPr lang="en-US" dirty="0"/>
          </a:p>
        </p:txBody>
      </p:sp>
      <p:pic>
        <p:nvPicPr>
          <p:cNvPr id="4" name="Content Placeholder 3" descr="Untitled2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9142" y="1828800"/>
            <a:ext cx="6285715" cy="2561905"/>
          </a:xfrm>
          <a:prstGeom prst="roundRect">
            <a:avLst/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9492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90500" y="1716158"/>
            <a:ext cx="2667000" cy="1371600"/>
          </a:xfrm>
        </p:spPr>
        <p:txBody>
          <a:bodyPr/>
          <a:lstStyle/>
          <a:p>
            <a:r>
              <a:rPr lang="en-US" dirty="0" smtClean="0"/>
              <a:t>Set yourself up as a member </a:t>
            </a:r>
          </a:p>
        </p:txBody>
      </p:sp>
      <p:pic>
        <p:nvPicPr>
          <p:cNvPr id="8" name="Content Placeholder 7" descr="Screen Shot 2012-02-03 at 10.37.23 AM.pn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260559"/>
            <a:ext cx="3429000" cy="1316612"/>
          </a:xfrm>
          <a:prstGeom prst="roundRect">
            <a:avLst/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4756" y="2492385"/>
            <a:ext cx="1419517" cy="2536815"/>
          </a:xfrm>
          <a:prstGeom prst="roundRect">
            <a:avLst>
              <a:gd name="adj" fmla="val 7152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cxnSp>
        <p:nvCxnSpPr>
          <p:cNvPr id="9" name="Straight Arrow Connector 8"/>
          <p:cNvCxnSpPr/>
          <p:nvPr/>
        </p:nvCxnSpPr>
        <p:spPr>
          <a:xfrm>
            <a:off x="1981200" y="2667000"/>
            <a:ext cx="304800" cy="2898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Screen Shot 2012-05-10 at 4.57.48 PM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809" y="1396699"/>
            <a:ext cx="4876800" cy="4674201"/>
          </a:xfrm>
          <a:prstGeom prst="roundRect">
            <a:avLst>
              <a:gd name="adj" fmla="val 3696"/>
            </a:avLst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3886200" y="457200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To get to the eClinic, visit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hlinkClick r:id="rId5"/>
              </a:rPr>
              <a:t>www.imhome.org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and click on the link at the top right hand corner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936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pic>
        <p:nvPicPr>
          <p:cNvPr id="4" name="Content Placeholder 3" descr="Screen Shot 2012-04-25 at 12.45.49 PM.pn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14400" y="1255599"/>
            <a:ext cx="3124200" cy="3826771"/>
          </a:xfrm>
          <a:prstGeom prst="roundRect">
            <a:avLst>
              <a:gd name="adj" fmla="val 6169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700016" y="1263984"/>
            <a:ext cx="4023360" cy="3810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hammer &amp; magic wand icon </a:t>
            </a:r>
            <a:r>
              <a:rPr lang="en-US" dirty="0" smtClean="0"/>
              <a:t>controls </a:t>
            </a:r>
            <a:r>
              <a:rPr lang="en-US" dirty="0"/>
              <a:t>every task in a session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566160" y="1127760"/>
            <a:ext cx="548640" cy="54864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877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700016" y="1248915"/>
            <a:ext cx="4023360" cy="3810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Arrows- Moves tasks up and down within a </a:t>
            </a:r>
            <a:r>
              <a:rPr lang="en-US" dirty="0" smtClean="0"/>
              <a:t>session</a:t>
            </a:r>
            <a:endParaRPr lang="en-US" dirty="0"/>
          </a:p>
        </p:txBody>
      </p:sp>
      <p:pic>
        <p:nvPicPr>
          <p:cNvPr id="11" name="Content Placeholder 3" descr="Screen Shot 2012-04-25 at 12.45.49 PM.pn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90600" y="1240530"/>
            <a:ext cx="3124200" cy="3826771"/>
          </a:xfrm>
          <a:prstGeom prst="roundRect">
            <a:avLst>
              <a:gd name="adj" fmla="val 6169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2" name="Oval 11"/>
          <p:cNvSpPr/>
          <p:nvPr/>
        </p:nvSpPr>
        <p:spPr>
          <a:xfrm>
            <a:off x="3276600" y="1127760"/>
            <a:ext cx="548640" cy="54864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75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20624" y="1257499"/>
            <a:ext cx="5583936" cy="57891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Pencil- Edits volume and visual screen for </a:t>
            </a:r>
            <a:r>
              <a:rPr lang="en-US" dirty="0" smtClean="0"/>
              <a:t>session</a:t>
            </a:r>
            <a:endParaRPr lang="en-US" dirty="0"/>
          </a:p>
        </p:txBody>
      </p:sp>
      <p:pic>
        <p:nvPicPr>
          <p:cNvPr id="3" name="Picture 2" descr="Screen Shot 2012-05-10 at 11.39.36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1676399"/>
            <a:ext cx="4564973" cy="3126207"/>
          </a:xfrm>
          <a:prstGeom prst="roundRect">
            <a:avLst>
              <a:gd name="adj" fmla="val 8772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Content Placeholder 3" descr="Screen Shot 2012-04-25 at 12.45.49 PM.png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295400" y="2160165"/>
            <a:ext cx="2446321" cy="2996450"/>
          </a:xfrm>
          <a:prstGeom prst="roundRect">
            <a:avLst>
              <a:gd name="adj" fmla="val 6169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1" name="Oval 10"/>
          <p:cNvSpPr/>
          <p:nvPr/>
        </p:nvSpPr>
        <p:spPr>
          <a:xfrm>
            <a:off x="2727960" y="2057400"/>
            <a:ext cx="548640" cy="54864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75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700016" y="1306069"/>
            <a:ext cx="4023360" cy="3810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3 Papers- Inserts a blank session before or after a </a:t>
            </a:r>
            <a:r>
              <a:rPr lang="en-US" dirty="0" smtClean="0"/>
              <a:t>session</a:t>
            </a:r>
            <a:endParaRPr lang="en-US" dirty="0"/>
          </a:p>
        </p:txBody>
      </p:sp>
      <p:pic>
        <p:nvPicPr>
          <p:cNvPr id="9" name="Content Placeholder 3" descr="Screen Shot 2012-04-25 at 12.45.49 PM.pn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63073" y="1295401"/>
            <a:ext cx="3127927" cy="3831336"/>
          </a:xfrm>
          <a:prstGeom prst="roundRect">
            <a:avLst>
              <a:gd name="adj" fmla="val 6169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" name="Oval 9"/>
          <p:cNvSpPr/>
          <p:nvPr/>
        </p:nvSpPr>
        <p:spPr>
          <a:xfrm>
            <a:off x="2362200" y="4343400"/>
            <a:ext cx="548640" cy="54864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75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400" dirty="0" smtClean="0"/>
              <a:t>Why IM-Home?</a:t>
            </a:r>
          </a:p>
          <a:p>
            <a:pPr>
              <a:lnSpc>
                <a:spcPct val="110000"/>
              </a:lnSpc>
            </a:pPr>
            <a:r>
              <a:rPr lang="en-US" sz="2400" dirty="0" smtClean="0"/>
              <a:t>What is IM-Home?</a:t>
            </a:r>
          </a:p>
          <a:p>
            <a:pPr>
              <a:lnSpc>
                <a:spcPct val="110000"/>
              </a:lnSpc>
            </a:pPr>
            <a:r>
              <a:rPr lang="en-US" sz="2400" dirty="0" smtClean="0"/>
              <a:t>Client Selection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Models of </a:t>
            </a:r>
            <a:r>
              <a:rPr lang="en-US" sz="2400" dirty="0" smtClean="0"/>
              <a:t>use</a:t>
            </a:r>
          </a:p>
          <a:p>
            <a:pPr>
              <a:lnSpc>
                <a:spcPct val="110000"/>
              </a:lnSpc>
            </a:pPr>
            <a:r>
              <a:rPr lang="en-US" sz="2400" dirty="0" smtClean="0"/>
              <a:t>Your </a:t>
            </a:r>
            <a:r>
              <a:rPr lang="en-US" sz="2400" dirty="0"/>
              <a:t>responsibilities as </a:t>
            </a:r>
            <a:r>
              <a:rPr lang="en-US" sz="2400" dirty="0" smtClean="0"/>
              <a:t>an IM-Home Provider</a:t>
            </a:r>
          </a:p>
          <a:p>
            <a:pPr>
              <a:lnSpc>
                <a:spcPct val="110000"/>
              </a:lnSpc>
            </a:pPr>
            <a:r>
              <a:rPr lang="en-US" sz="2400" dirty="0" smtClean="0"/>
              <a:t>IM-Home Demo Unit</a:t>
            </a:r>
          </a:p>
          <a:p>
            <a:pPr>
              <a:lnSpc>
                <a:spcPct val="110000"/>
              </a:lnSpc>
            </a:pPr>
            <a:r>
              <a:rPr lang="en-US" sz="2400" dirty="0" smtClean="0"/>
              <a:t>How to use the </a:t>
            </a:r>
            <a:r>
              <a:rPr lang="en-US" sz="2400" dirty="0" err="1" smtClean="0"/>
              <a:t>eClinic</a:t>
            </a:r>
            <a:endParaRPr lang="en-US" sz="2400" dirty="0" smtClean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0589" y="1898375"/>
            <a:ext cx="3757612" cy="2554356"/>
          </a:xfrm>
          <a:prstGeom prst="roundRect">
            <a:avLst/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3726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700016" y="1284732"/>
            <a:ext cx="4023360" cy="3810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 papers- Copies a session to a new session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Content Placeholder 3" descr="Screen Shot 2012-04-25 at 12.45.49 PM.pn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66800" y="1274064"/>
            <a:ext cx="3127927" cy="3831336"/>
          </a:xfrm>
          <a:prstGeom prst="roundRect">
            <a:avLst>
              <a:gd name="adj" fmla="val 6169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" name="Oval 9"/>
          <p:cNvSpPr/>
          <p:nvPr/>
        </p:nvSpPr>
        <p:spPr>
          <a:xfrm>
            <a:off x="2743200" y="4343400"/>
            <a:ext cx="548640" cy="54864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75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700016" y="1306068"/>
            <a:ext cx="4023360" cy="3810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Printer- Prints </a:t>
            </a:r>
            <a:r>
              <a:rPr lang="en-US" dirty="0" smtClean="0"/>
              <a:t>session</a:t>
            </a:r>
            <a:endParaRPr lang="en-US" dirty="0"/>
          </a:p>
        </p:txBody>
      </p:sp>
      <p:pic>
        <p:nvPicPr>
          <p:cNvPr id="9" name="Content Placeholder 3" descr="Screen Shot 2012-04-25 at 12.45.49 PM.pn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90600" y="1295400"/>
            <a:ext cx="3127927" cy="3831336"/>
          </a:xfrm>
          <a:prstGeom prst="roundRect">
            <a:avLst>
              <a:gd name="adj" fmla="val 6169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" name="Oval 9"/>
          <p:cNvSpPr/>
          <p:nvPr/>
        </p:nvSpPr>
        <p:spPr>
          <a:xfrm>
            <a:off x="2971800" y="4343400"/>
            <a:ext cx="548640" cy="54864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13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700016" y="1306068"/>
            <a:ext cx="4023360" cy="3810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Magnifying glass- Allows you to look at session </a:t>
            </a:r>
            <a:r>
              <a:rPr lang="en-US" dirty="0" smtClean="0"/>
              <a:t>details</a:t>
            </a:r>
            <a:endParaRPr lang="en-US" dirty="0"/>
          </a:p>
        </p:txBody>
      </p:sp>
      <p:pic>
        <p:nvPicPr>
          <p:cNvPr id="9" name="Content Placeholder 3" descr="Screen Shot 2012-04-25 at 12.45.49 PM.pn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62000" y="1295400"/>
            <a:ext cx="3127927" cy="3831336"/>
          </a:xfrm>
          <a:prstGeom prst="roundRect">
            <a:avLst>
              <a:gd name="adj" fmla="val 6169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" name="Oval 9"/>
          <p:cNvSpPr/>
          <p:nvPr/>
        </p:nvSpPr>
        <p:spPr>
          <a:xfrm>
            <a:off x="3124200" y="4343400"/>
            <a:ext cx="548640" cy="54864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393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700016" y="1276450"/>
            <a:ext cx="4023360" cy="3810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Red ‘X’- Deletes entire </a:t>
            </a:r>
            <a:r>
              <a:rPr lang="en-US" dirty="0" smtClean="0"/>
              <a:t>session</a:t>
            </a:r>
            <a:endParaRPr lang="en-US" dirty="0"/>
          </a:p>
        </p:txBody>
      </p:sp>
      <p:pic>
        <p:nvPicPr>
          <p:cNvPr id="9" name="Content Placeholder 3" descr="Screen Shot 2012-04-25 at 12.45.49 PM.pn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38200" y="1265782"/>
            <a:ext cx="3127927" cy="3831336"/>
          </a:xfrm>
          <a:prstGeom prst="roundRect">
            <a:avLst>
              <a:gd name="adj" fmla="val 6169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1" name="Oval 10"/>
          <p:cNvSpPr/>
          <p:nvPr/>
        </p:nvSpPr>
        <p:spPr>
          <a:xfrm>
            <a:off x="3505200" y="4306957"/>
            <a:ext cx="548640" cy="54864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393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Lets focus on the Hammer &amp; Magic Wand</a:t>
            </a:r>
            <a:endParaRPr lang="en-US" sz="3200" dirty="0"/>
          </a:p>
        </p:txBody>
      </p:sp>
      <p:pic>
        <p:nvPicPr>
          <p:cNvPr id="8" name="Content Placeholder 3" descr="Screen Shot 2012-04-25 at 12.45.49 PM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971800" y="1283805"/>
            <a:ext cx="3127927" cy="3831336"/>
          </a:xfrm>
          <a:prstGeom prst="roundRect">
            <a:avLst>
              <a:gd name="adj" fmla="val 6169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" name="Oval 9"/>
          <p:cNvSpPr/>
          <p:nvPr/>
        </p:nvSpPr>
        <p:spPr>
          <a:xfrm>
            <a:off x="5638800" y="1219200"/>
            <a:ext cx="548640" cy="54864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4305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pic>
        <p:nvPicPr>
          <p:cNvPr id="4" name="Content Placeholder 3" descr="Screen Shot 2012-04-25 at 12.45.56 PM.pn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8740" y="1219200"/>
            <a:ext cx="5476460" cy="3781450"/>
          </a:xfrm>
          <a:prstGeom prst="roundRect">
            <a:avLst>
              <a:gd name="adj" fmla="val 8565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0997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pic>
        <p:nvPicPr>
          <p:cNvPr id="4" name="Content Placeholder 3" descr="Screen Shot 2012-04-25 at 12.46.02 PM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" r="365"/>
          <a:stretch/>
        </p:blipFill>
        <p:spPr>
          <a:xfrm>
            <a:off x="1622287" y="1066800"/>
            <a:ext cx="5760280" cy="3966330"/>
          </a:xfrm>
          <a:prstGeom prst="roundRect">
            <a:avLst>
              <a:gd name="adj" fmla="val 7957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09979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pic>
        <p:nvPicPr>
          <p:cNvPr id="4" name="Content Placeholder 3" descr="Screen Shot 2012-04-25 at 12.46.12 PM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7" r="81"/>
          <a:stretch/>
        </p:blipFill>
        <p:spPr>
          <a:xfrm>
            <a:off x="1772478" y="1219200"/>
            <a:ext cx="5618922" cy="3863608"/>
          </a:xfrm>
          <a:prstGeom prst="roundRect">
            <a:avLst>
              <a:gd name="adj" fmla="val 9780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09979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pic>
        <p:nvPicPr>
          <p:cNvPr id="4" name="Content Placeholder 3" descr="Screen Shot 2012-04-25 at 12.46.33 PM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0" t="405" r="1141" b="-405"/>
          <a:stretch/>
        </p:blipFill>
        <p:spPr>
          <a:xfrm>
            <a:off x="1817205" y="1219200"/>
            <a:ext cx="5421796" cy="3744578"/>
          </a:xfrm>
          <a:prstGeom prst="roundRect">
            <a:avLst>
              <a:gd name="adj" fmla="val 4716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00474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pic>
        <p:nvPicPr>
          <p:cNvPr id="4" name="Content Placeholder 3" descr="Screen Shot 2012-04-25 at 12.46.39 PM.pn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9907" y="1219200"/>
            <a:ext cx="5474126" cy="3779836"/>
          </a:xfrm>
          <a:prstGeom prst="roundRect">
            <a:avLst>
              <a:gd name="adj" fmla="val 5526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0047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Materials you received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762000" y="1295401"/>
            <a:ext cx="4114800" cy="3810000"/>
          </a:xfrm>
        </p:spPr>
        <p:txBody>
          <a:bodyPr/>
          <a:lstStyle/>
          <a:p>
            <a:r>
              <a:rPr lang="en-US" dirty="0" smtClean="0"/>
              <a:t>Set-Up &amp; Equipment Guide</a:t>
            </a:r>
          </a:p>
          <a:p>
            <a:r>
              <a:rPr lang="en-US" dirty="0" smtClean="0"/>
              <a:t>Training Templates</a:t>
            </a:r>
          </a:p>
          <a:p>
            <a:r>
              <a:rPr lang="en-US" dirty="0" err="1" smtClean="0"/>
              <a:t>eClinic</a:t>
            </a:r>
            <a:r>
              <a:rPr lang="en-US" dirty="0" smtClean="0"/>
              <a:t> Training Manual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20624" y="4419600"/>
            <a:ext cx="8311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Materials can be downloaded from:</a:t>
            </a:r>
          </a:p>
          <a:p>
            <a:pPr algn="ctr"/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http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://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+mn-lt"/>
              </a:rPr>
              <a:t>imhome.org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/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+mn-lt"/>
              </a:rPr>
              <a:t>index.php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/home-certification-coaching</a:t>
            </a:r>
          </a:p>
        </p:txBody>
      </p:sp>
      <p:pic>
        <p:nvPicPr>
          <p:cNvPr id="13" name="Content Placeholder 3" descr="DSC01193.JP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579" t="4829" r="22241" b="30221"/>
          <a:stretch/>
        </p:blipFill>
        <p:spPr>
          <a:xfrm>
            <a:off x="5257800" y="1271791"/>
            <a:ext cx="2875743" cy="314780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091970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2" r="5352"/>
          <a:stretch/>
        </p:blipFill>
        <p:spPr>
          <a:prstGeom prst="roundRect">
            <a:avLst>
              <a:gd name="adj" fmla="val 9139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IM-Home Universe has both static &amp; dynamic graphics. Be sure to check out the games! </a:t>
            </a:r>
          </a:p>
        </p:txBody>
      </p:sp>
    </p:spTree>
    <p:extLst>
      <p:ext uri="{BB962C8B-B14F-4D97-AF65-F5344CB8AC3E}">
        <p14:creationId xmlns:p14="http://schemas.microsoft.com/office/powerpoint/2010/main" val="18509979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pic>
        <p:nvPicPr>
          <p:cNvPr id="4" name="Content Placeholder 3" descr="Screen Shot 2012-04-25 at 12.46.26 PM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4"/>
          <a:stretch/>
        </p:blipFill>
        <p:spPr>
          <a:xfrm>
            <a:off x="1646581" y="1143000"/>
            <a:ext cx="5821020" cy="3985916"/>
          </a:xfrm>
          <a:prstGeom prst="roundRect">
            <a:avLst>
              <a:gd name="adj" fmla="val 9780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0047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eClinic Controls</a:t>
            </a:r>
            <a:endParaRPr lang="en-US" dirty="0"/>
          </a:p>
        </p:txBody>
      </p:sp>
      <p:pic>
        <p:nvPicPr>
          <p:cNvPr id="4" name="Content Placeholder 3" descr="Screen Shot 2012-04-25 at 12.46.53 PM.pn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5" b="-15"/>
          <a:stretch/>
        </p:blipFill>
        <p:spPr>
          <a:xfrm>
            <a:off x="419100" y="1719470"/>
            <a:ext cx="8305800" cy="2315817"/>
          </a:xfrm>
          <a:prstGeom prst="roundRect">
            <a:avLst>
              <a:gd name="adj" fmla="val 9800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02505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42900"/>
            <a:ext cx="8305800" cy="266700"/>
          </a:xfrm>
        </p:spPr>
        <p:txBody>
          <a:bodyPr/>
          <a:lstStyle/>
          <a:p>
            <a:r>
              <a:rPr lang="en-US" sz="3200" dirty="0"/>
              <a:t>Training Templates based on LFA Score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0309939"/>
              </p:ext>
            </p:extLst>
          </p:nvPr>
        </p:nvGraphicFramePr>
        <p:xfrm>
          <a:off x="152400" y="883922"/>
          <a:ext cx="8839200" cy="414527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54111"/>
                <a:gridCol w="990600"/>
                <a:gridCol w="990600"/>
                <a:gridCol w="914400"/>
                <a:gridCol w="774701"/>
                <a:gridCol w="1234458"/>
                <a:gridCol w="1232530"/>
                <a:gridCol w="1447800"/>
              </a:tblGrid>
              <a:tr h="466760"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LFA Score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Template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Mode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# of sessions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Time/Session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Reps/Session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Type of Client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Dx</a:t>
                      </a:r>
                      <a:endParaRPr lang="en-US" sz="1500" b="1" dirty="0"/>
                    </a:p>
                  </a:txBody>
                  <a:tcPr/>
                </a:tc>
              </a:tr>
              <a:tr h="658955"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&lt;100 </a:t>
                      </a:r>
                      <a:r>
                        <a:rPr lang="en-US" sz="1300" b="1" dirty="0" err="1" smtClean="0"/>
                        <a:t>ms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E, 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/>
                        <a:t>Visual to Auditory</a:t>
                      </a:r>
                    </a:p>
                    <a:p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14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60 min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1500-2800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High Functioning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No Dx</a:t>
                      </a:r>
                    </a:p>
                    <a:p>
                      <a:r>
                        <a:rPr lang="en-US" sz="1300" b="1" dirty="0" smtClean="0"/>
                        <a:t>Possible ADHD</a:t>
                      </a:r>
                    </a:p>
                    <a:p>
                      <a:r>
                        <a:rPr lang="en-US" sz="1300" b="1" dirty="0" smtClean="0"/>
                        <a:t>Distractible</a:t>
                      </a:r>
                      <a:endParaRPr lang="en-US" sz="1300" b="1" dirty="0"/>
                    </a:p>
                  </a:txBody>
                  <a:tcPr/>
                </a:tc>
              </a:tr>
              <a:tr h="658955"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&lt; 100 </a:t>
                      </a:r>
                      <a:r>
                        <a:rPr lang="en-US" sz="1300" b="1" dirty="0" err="1" smtClean="0"/>
                        <a:t>ms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/>
                        <a:t>Visual to Auditory</a:t>
                      </a:r>
                    </a:p>
                    <a:p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30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30 min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1300-2100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/>
                        <a:t>High Functioning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No Dx</a:t>
                      </a:r>
                    </a:p>
                    <a:p>
                      <a:r>
                        <a:rPr lang="en-US" sz="1300" b="1" dirty="0" smtClean="0"/>
                        <a:t>Possible ADHD</a:t>
                      </a:r>
                    </a:p>
                    <a:p>
                      <a:r>
                        <a:rPr lang="en-US" sz="1300" b="1" dirty="0" smtClean="0"/>
                        <a:t>Distractible</a:t>
                      </a:r>
                      <a:endParaRPr lang="en-US" sz="1300" b="1" dirty="0"/>
                    </a:p>
                  </a:txBody>
                  <a:tcPr/>
                </a:tc>
              </a:tr>
              <a:tr h="548639"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100 – 200 </a:t>
                      </a:r>
                      <a:r>
                        <a:rPr lang="en-US" sz="1300" b="1" dirty="0" err="1" smtClean="0"/>
                        <a:t>ms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B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/>
                        <a:t>Visual to Auditory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30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30 min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/>
                        <a:t>1300-2100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/>
                        <a:t>Medium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/>
                        <a:t>Functioning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ADHD- light</a:t>
                      </a:r>
                    </a:p>
                    <a:p>
                      <a:r>
                        <a:rPr lang="en-US" sz="1300" b="1" dirty="0" smtClean="0"/>
                        <a:t>SPD- light</a:t>
                      </a:r>
                    </a:p>
                  </a:txBody>
                  <a:tcPr/>
                </a:tc>
              </a:tr>
              <a:tr h="1619931"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&gt; 200 </a:t>
                      </a:r>
                      <a:r>
                        <a:rPr lang="en-US" sz="1300" b="1" dirty="0" err="1" smtClean="0"/>
                        <a:t>ms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C</a:t>
                      </a:r>
                    </a:p>
                    <a:p>
                      <a:endParaRPr lang="en-US" sz="1300" b="1" dirty="0" smtClean="0"/>
                    </a:p>
                    <a:p>
                      <a:r>
                        <a:rPr lang="en-US" sz="1300" b="1" dirty="0" smtClean="0"/>
                        <a:t>D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Auditory</a:t>
                      </a:r>
                    </a:p>
                    <a:p>
                      <a:endParaRPr lang="en-US" sz="1300" b="1" dirty="0" smtClean="0"/>
                    </a:p>
                    <a:p>
                      <a:r>
                        <a:rPr lang="en-US" sz="1300" b="1" dirty="0" smtClean="0"/>
                        <a:t>Visual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48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30 min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/>
                        <a:t>1300-2100</a:t>
                      </a:r>
                    </a:p>
                    <a:p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/>
                        <a:t>Low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/>
                        <a:t>Functioning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ADHD</a:t>
                      </a:r>
                    </a:p>
                    <a:p>
                      <a:r>
                        <a:rPr lang="en-US" sz="1300" b="1" dirty="0" smtClean="0"/>
                        <a:t>Asperger's</a:t>
                      </a:r>
                    </a:p>
                    <a:p>
                      <a:r>
                        <a:rPr lang="en-US" sz="1300" b="1" dirty="0" smtClean="0"/>
                        <a:t>Autism</a:t>
                      </a:r>
                    </a:p>
                    <a:p>
                      <a:r>
                        <a:rPr lang="en-US" sz="1300" b="1" dirty="0" smtClean="0"/>
                        <a:t>NVLD</a:t>
                      </a:r>
                    </a:p>
                    <a:p>
                      <a:r>
                        <a:rPr lang="en-US" sz="1300" b="1" dirty="0" smtClean="0"/>
                        <a:t>SPD</a:t>
                      </a:r>
                    </a:p>
                    <a:p>
                      <a:r>
                        <a:rPr lang="en-US" sz="1300" b="1" dirty="0" smtClean="0"/>
                        <a:t>Brain Injury</a:t>
                      </a:r>
                    </a:p>
                    <a:p>
                      <a:r>
                        <a:rPr lang="en-US" sz="1300" b="1" dirty="0" smtClean="0"/>
                        <a:t>Parkinson’s</a:t>
                      </a:r>
                    </a:p>
                    <a:p>
                      <a:r>
                        <a:rPr lang="en-US" sz="1300" b="1" dirty="0" smtClean="0"/>
                        <a:t>Stroke</a:t>
                      </a:r>
                      <a:endParaRPr lang="en-US" sz="13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530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42900"/>
            <a:ext cx="8305800" cy="266700"/>
          </a:xfrm>
        </p:spPr>
        <p:txBody>
          <a:bodyPr/>
          <a:lstStyle/>
          <a:p>
            <a:r>
              <a:rPr lang="en-US" sz="3600" dirty="0" smtClean="0"/>
              <a:t>Templates Based on Areas of Need</a:t>
            </a:r>
            <a:endParaRPr lang="en-US" sz="3600" dirty="0"/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5411949"/>
              </p:ext>
            </p:extLst>
          </p:nvPr>
        </p:nvGraphicFramePr>
        <p:xfrm>
          <a:off x="1371600" y="921672"/>
          <a:ext cx="6934200" cy="41837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00200"/>
                <a:gridCol w="1066800"/>
                <a:gridCol w="914400"/>
                <a:gridCol w="990600"/>
                <a:gridCol w="914400"/>
                <a:gridCol w="1447800"/>
              </a:tblGrid>
              <a:tr h="466760"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Focus</a:t>
                      </a:r>
                      <a:r>
                        <a:rPr lang="en-US" sz="1500" b="1" baseline="0" dirty="0" smtClean="0"/>
                        <a:t> Area(s)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Template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Mode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# of sessions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Time/Session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Reps/Session</a:t>
                      </a:r>
                      <a:endParaRPr lang="en-US" sz="1500" b="1" dirty="0"/>
                    </a:p>
                  </a:txBody>
                  <a:tcPr/>
                </a:tc>
              </a:tr>
              <a:tr h="335279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Hands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Visual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30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15 min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800</a:t>
                      </a:r>
                      <a:endParaRPr lang="en-US" sz="1400" b="1" dirty="0"/>
                    </a:p>
                  </a:txBody>
                  <a:tcPr/>
                </a:tc>
              </a:tr>
              <a:tr h="43832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Hands &amp;</a:t>
                      </a:r>
                      <a:r>
                        <a:rPr lang="en-US" sz="1400" b="1" baseline="0" dirty="0" smtClean="0"/>
                        <a:t> Toes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Visual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84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15 min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800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</a:tr>
              <a:tr h="548639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Hands, Toes &amp; Heels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I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Visual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66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15 min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800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/>
                    </a:p>
                  </a:txBody>
                  <a:tcPr/>
                </a:tc>
              </a:tr>
              <a:tr h="556611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Hands, Toes, Heels</a:t>
                      </a:r>
                      <a:r>
                        <a:rPr lang="en-US" sz="1400" b="1" baseline="0" dirty="0" smtClean="0"/>
                        <a:t> &amp; </a:t>
                      </a:r>
                      <a:r>
                        <a:rPr lang="en-US" sz="1400" b="1" dirty="0" smtClean="0"/>
                        <a:t>Bilateral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J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Visual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66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15 min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800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Hands, Toes, Heels</a:t>
                      </a:r>
                      <a:r>
                        <a:rPr lang="en-US" sz="1400" b="1" baseline="0" dirty="0" smtClean="0"/>
                        <a:t>, </a:t>
                      </a:r>
                      <a:r>
                        <a:rPr lang="en-US" sz="1400" b="1" dirty="0" smtClean="0"/>
                        <a:t>Bilateral &amp; Balance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K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Visual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42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15 min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800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Sustained Attention</a:t>
                      </a:r>
                      <a:r>
                        <a:rPr lang="en-US" sz="1400" b="1" baseline="0" dirty="0" smtClean="0"/>
                        <a:t> &amp; Impulse Control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L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Visual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90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15-30 min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800-1600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3471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How the Templates look in the </a:t>
            </a:r>
            <a:r>
              <a:rPr lang="en-US" sz="3600" dirty="0" err="1" smtClean="0"/>
              <a:t>eClinic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0805" y="1295401"/>
            <a:ext cx="4023360" cy="48564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Template Name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700016" y="1295401"/>
            <a:ext cx="4023360" cy="48564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# </a:t>
            </a:r>
            <a:r>
              <a:rPr lang="en-US" dirty="0"/>
              <a:t>of </a:t>
            </a:r>
            <a:r>
              <a:rPr lang="en-US" dirty="0" smtClean="0"/>
              <a:t>sessions</a:t>
            </a:r>
            <a:endParaRPr lang="en-US" dirty="0"/>
          </a:p>
        </p:txBody>
      </p:sp>
      <p:pic>
        <p:nvPicPr>
          <p:cNvPr id="9" name="Content Placeholder 3" descr="Screen Shot 2012-04-25 at 12.36.09 PM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10805" y="1781044"/>
            <a:ext cx="6858000" cy="3070908"/>
          </a:xfrm>
          <a:prstGeom prst="roundRect">
            <a:avLst>
              <a:gd name="adj" fmla="val 6411"/>
            </a:avLst>
          </a:prstGeom>
          <a:noFill/>
          <a:ln w="28575">
            <a:solidFill>
              <a:srgbClr val="F69232"/>
            </a:solidFill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cxnSp>
        <p:nvCxnSpPr>
          <p:cNvPr id="8" name="Straight Arrow Connector 7"/>
          <p:cNvCxnSpPr/>
          <p:nvPr/>
        </p:nvCxnSpPr>
        <p:spPr>
          <a:xfrm flipV="1">
            <a:off x="6776155" y="3505200"/>
            <a:ext cx="920045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505200" y="4338871"/>
            <a:ext cx="3423028" cy="715089"/>
          </a:xfrm>
          <a:prstGeom prst="round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Click on Adobe PDF icon to see the entire template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92160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Help with the eClinic?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8143" y="3296129"/>
            <a:ext cx="4255311" cy="180927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Watch tutorials online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Located on right sidebar once you log into eClinic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Print out eClinic Training Manual</a:t>
            </a:r>
          </a:p>
        </p:txBody>
      </p:sp>
      <p:pic>
        <p:nvPicPr>
          <p:cNvPr id="4" name="Picture 3" descr="Screen Shot 2012-05-10 at 4.41.0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934" y="1126435"/>
            <a:ext cx="2293866" cy="393234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4343" y="1263858"/>
            <a:ext cx="2971517" cy="1979262"/>
          </a:xfrm>
          <a:prstGeom prst="roundRect">
            <a:avLst/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85876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9100" y="152400"/>
            <a:ext cx="8305800" cy="7239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Homework</a:t>
            </a:r>
            <a:br>
              <a:rPr lang="en-US" dirty="0" smtClean="0"/>
            </a:br>
            <a:r>
              <a:rPr lang="en-US" sz="3100" dirty="0" smtClean="0"/>
              <a:t>Play the role of client &amp; provider</a:t>
            </a:r>
            <a:endParaRPr lang="en-US" sz="31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19100" y="1219201"/>
            <a:ext cx="8305800" cy="19812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Log into the </a:t>
            </a:r>
            <a:r>
              <a:rPr lang="en-US" dirty="0" err="1" smtClean="0"/>
              <a:t>eClinic</a:t>
            </a:r>
            <a:r>
              <a:rPr lang="en-US" dirty="0" smtClean="0"/>
              <a:t> with your Provider UN &amp; PW 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If you do not know it, email support@interactivemetronome.com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Set yourself up as a member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Pick IM-Home Certification Training Plan in the </a:t>
            </a:r>
            <a:r>
              <a:rPr lang="en-US" dirty="0" err="1" smtClean="0"/>
              <a:t>eClinic</a:t>
            </a:r>
            <a:r>
              <a:rPr lang="en-US" dirty="0" smtClean="0"/>
              <a:t> under Training Templates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Set- up demo equipment &amp; authorize Free License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Complete first session</a:t>
            </a:r>
          </a:p>
        </p:txBody>
      </p:sp>
      <p:pic>
        <p:nvPicPr>
          <p:cNvPr id="6" name="Picture 5" descr="Screen Shot 2012-05-24 at 9.58.35 AM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4294" y="3349486"/>
            <a:ext cx="5335412" cy="1742661"/>
          </a:xfrm>
          <a:prstGeom prst="roundRect">
            <a:avLst>
              <a:gd name="adj" fmla="val 10964"/>
            </a:avLst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80108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  <a:br>
              <a:rPr lang="en-US" dirty="0" smtClean="0"/>
            </a:br>
            <a:r>
              <a:rPr lang="en-US" sz="2800" dirty="0" smtClean="0"/>
              <a:t>Play the role of client &amp; provider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19100" y="1219200"/>
            <a:ext cx="8305800" cy="4038599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Log into </a:t>
            </a:r>
            <a:r>
              <a:rPr lang="en-US" dirty="0" err="1" smtClean="0"/>
              <a:t>eClinic</a:t>
            </a:r>
            <a:r>
              <a:rPr lang="en-US" dirty="0" smtClean="0"/>
              <a:t> as the provider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IMPORTANT- You need to take </a:t>
            </a:r>
            <a:r>
              <a:rPr lang="en-US" dirty="0" smtClean="0">
                <a:solidFill>
                  <a:srgbClr val="FF0000"/>
                </a:solidFill>
              </a:rPr>
              <a:t>time </a:t>
            </a:r>
            <a:r>
              <a:rPr lang="en-US" dirty="0">
                <a:solidFill>
                  <a:srgbClr val="FF0000"/>
                </a:solidFill>
              </a:rPr>
              <a:t>in the </a:t>
            </a:r>
            <a:r>
              <a:rPr lang="en-US" dirty="0" err="1">
                <a:solidFill>
                  <a:srgbClr val="FF0000"/>
                </a:solidFill>
              </a:rPr>
              <a:t>eClinic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to </a:t>
            </a:r>
            <a:r>
              <a:rPr lang="en-US" dirty="0">
                <a:solidFill>
                  <a:srgbClr val="FF0000"/>
                </a:solidFill>
              </a:rPr>
              <a:t>apply </a:t>
            </a:r>
            <a:r>
              <a:rPr lang="en-US" dirty="0" smtClean="0">
                <a:solidFill>
                  <a:srgbClr val="FF0000"/>
                </a:solidFill>
              </a:rPr>
              <a:t>modifications to your demo training plan </a:t>
            </a:r>
            <a:r>
              <a:rPr lang="en-US" dirty="0">
                <a:solidFill>
                  <a:srgbClr val="FF0000"/>
                </a:solidFill>
              </a:rPr>
              <a:t>so you </a:t>
            </a:r>
            <a:r>
              <a:rPr lang="en-US" dirty="0" smtClean="0">
                <a:solidFill>
                  <a:srgbClr val="FF0000"/>
                </a:solidFill>
              </a:rPr>
              <a:t>can conceptualize what </a:t>
            </a:r>
            <a:r>
              <a:rPr lang="en-US" dirty="0">
                <a:solidFill>
                  <a:srgbClr val="FF0000"/>
                </a:solidFill>
              </a:rPr>
              <a:t>your clients will experience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Test the following functions: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View reports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Send a message 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Modify training plan- Change Visuals, Difficulty, Tempo, Add additional exercises to training plan, Apply a different template, Create your own training template, Create your own custom exercise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Complete session 2 training as a member and see the changes that you have made 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Continue until all sessions are complete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Take Online Post-Test to receive link for course 2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Complete Course 2 to get the IM-Home Certified designation on the locator board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1697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</a:p>
        </p:txBody>
      </p:sp>
      <p:pic>
        <p:nvPicPr>
          <p:cNvPr id="45059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685" y="1447800"/>
            <a:ext cx="3491121" cy="3505199"/>
          </a:xfrm>
          <a:prstGeom prst="roundRect">
            <a:avLst/>
          </a:prstGeom>
          <a:ln w="28575">
            <a:solidFill>
              <a:srgbClr val="F692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3901806" y="1295401"/>
            <a:ext cx="5242194" cy="3810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Clinical Support</a:t>
            </a:r>
          </a:p>
          <a:p>
            <a:pPr marL="0" indent="0" algn="ctr">
              <a:buNone/>
            </a:pPr>
            <a:r>
              <a:rPr lang="en-US" sz="2000" dirty="0" smtClean="0">
                <a:hlinkClick r:id="rId3"/>
              </a:rPr>
              <a:t>clinicaled@interactivemetronome.com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Technical </a:t>
            </a:r>
            <a:r>
              <a:rPr lang="en-US" dirty="0"/>
              <a:t>Support </a:t>
            </a:r>
          </a:p>
          <a:p>
            <a:pPr marL="0" indent="0" algn="ctr">
              <a:buNone/>
            </a:pPr>
            <a:r>
              <a:rPr lang="en-US" sz="2000" dirty="0">
                <a:hlinkClick r:id="rId4"/>
              </a:rPr>
              <a:t>support@interactivemetronome.com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indent="0" algn="ctr">
              <a:buNone/>
            </a:pPr>
            <a:r>
              <a:rPr lang="en-US" sz="2400" dirty="0" smtClean="0"/>
              <a:t>Education Support </a:t>
            </a:r>
            <a:endParaRPr lang="en-US" sz="2400" dirty="0"/>
          </a:p>
          <a:p>
            <a:pPr marL="0" indent="0" algn="ctr">
              <a:buNone/>
            </a:pPr>
            <a:r>
              <a:rPr lang="en-US" sz="2000" dirty="0" smtClean="0">
                <a:hlinkClick r:id="rId4"/>
              </a:rPr>
              <a:t>imcourses@</a:t>
            </a:r>
            <a:r>
              <a:rPr lang="en-US" sz="2000" dirty="0">
                <a:hlinkClick r:id="rId4"/>
              </a:rPr>
              <a:t>interactivemetronome.com</a:t>
            </a:r>
            <a:r>
              <a:rPr lang="en-US" sz="2000" dirty="0"/>
              <a:t> </a:t>
            </a:r>
          </a:p>
          <a:p>
            <a:pPr marL="0" indent="0" algn="ctr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2284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         The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Scheduling</a:t>
            </a:r>
            <a:endParaRPr lang="en-US" sz="2400" dirty="0"/>
          </a:p>
          <a:p>
            <a:r>
              <a:rPr lang="en-US" sz="2400" dirty="0"/>
              <a:t>Distance</a:t>
            </a:r>
          </a:p>
          <a:p>
            <a:r>
              <a:rPr lang="en-US" sz="2400" dirty="0"/>
              <a:t>Money</a:t>
            </a:r>
          </a:p>
          <a:p>
            <a:r>
              <a:rPr lang="en-US" sz="2400" dirty="0"/>
              <a:t>Limited Clinic </a:t>
            </a:r>
            <a:r>
              <a:rPr lang="en-US" sz="2400" dirty="0" smtClean="0"/>
              <a:t>Time</a:t>
            </a:r>
          </a:p>
          <a:p>
            <a:r>
              <a:rPr lang="en-US" sz="2400" dirty="0" smtClean="0"/>
              <a:t>Maintenance </a:t>
            </a:r>
            <a:endParaRPr lang="en-US" sz="2400" dirty="0"/>
          </a:p>
        </p:txBody>
      </p:sp>
      <p:pic>
        <p:nvPicPr>
          <p:cNvPr id="7" name="Content Placeholder 5" descr="Screen shot 2011-01-26 at 12.06.48 PM.png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1469" y="1755005"/>
            <a:ext cx="3526364" cy="2460843"/>
          </a:xfrm>
          <a:prstGeom prst="roundRect">
            <a:avLst/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" name="Content Placeholder 3" descr="IMG_0223.jpg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7423" y="1295401"/>
            <a:ext cx="1999810" cy="1824108"/>
          </a:xfrm>
          <a:prstGeom prst="ellipse">
            <a:avLst/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151469" y="4270907"/>
            <a:ext cx="3708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  <a:latin typeface="+mn-lt"/>
              </a:rPr>
              <a:t>Busy Lives/Busy Schedule= IM-Home </a:t>
            </a:r>
            <a:endParaRPr lang="en-US" sz="1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026" name="Picture 2" descr="C:\Users\dmcbride\AppData\Local\Microsoft\Windows\Temporary Internet Files\Content.IE5\K4429RD4\MP900446452[1]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5103" y="1553692"/>
            <a:ext cx="1359464" cy="1359464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daftlogic.com/images/belfast-to-dublin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65534" y="2667001"/>
            <a:ext cx="1306811" cy="1294728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5103" y="3768734"/>
            <a:ext cx="1222725" cy="1219201"/>
          </a:xfrm>
          <a:prstGeom prst="ellipse">
            <a:avLst/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1105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0" r="-927"/>
          <a:stretch/>
        </p:blipFill>
        <p:spPr>
          <a:xfrm>
            <a:off x="2057400" y="152400"/>
            <a:ext cx="5416061" cy="4952999"/>
          </a:xfrm>
        </p:spPr>
      </p:pic>
    </p:spTree>
    <p:extLst>
      <p:ext uri="{BB962C8B-B14F-4D97-AF65-F5344CB8AC3E}">
        <p14:creationId xmlns:p14="http://schemas.microsoft.com/office/powerpoint/2010/main" val="2834659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Benefits for the Provider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120000"/>
              </a:lnSpc>
            </a:pP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Grow your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business while helping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more clients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dirty="0" smtClean="0">
                <a:latin typeface="Calibri" charset="0"/>
                <a:ea typeface="ＭＳ Ｐゴシック" charset="0"/>
              </a:rPr>
              <a:t>Extends </a:t>
            </a:r>
            <a:r>
              <a:rPr lang="en-US" dirty="0">
                <a:latin typeface="Calibri" charset="0"/>
                <a:ea typeface="ＭＳ Ｐゴシック" charset="0"/>
              </a:rPr>
              <a:t>Reach</a:t>
            </a:r>
          </a:p>
          <a:p>
            <a:pPr lvl="1" eaLnBrk="1" hangingPunct="1">
              <a:lnSpc>
                <a:spcPct val="12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Builds Volume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Efficient Therapy Management </a:t>
            </a:r>
            <a:r>
              <a:rPr lang="en-US" dirty="0" smtClean="0">
                <a:latin typeface="Calibri" charset="0"/>
                <a:ea typeface="ＭＳ Ｐゴシック" charset="0"/>
              </a:rPr>
              <a:t>Tool</a:t>
            </a:r>
            <a:endParaRPr lang="en-US" dirty="0">
              <a:latin typeface="Calibri" charset="0"/>
              <a:ea typeface="ＭＳ Ｐゴシック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Sets-Up Patients for better overall </a:t>
            </a:r>
            <a:r>
              <a:rPr lang="en-US" dirty="0" smtClean="0">
                <a:latin typeface="Calibri" charset="0"/>
                <a:ea typeface="ＭＳ Ｐゴシック" charset="0"/>
              </a:rPr>
              <a:t>outcomes</a:t>
            </a:r>
            <a:endParaRPr lang="en-US" dirty="0">
              <a:latin typeface="Calibri" charset="0"/>
              <a:ea typeface="ＭＳ Ｐゴシック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537" b="8146"/>
          <a:stretch/>
        </p:blipFill>
        <p:spPr>
          <a:xfrm>
            <a:off x="4700588" y="2146852"/>
            <a:ext cx="4022725" cy="2117035"/>
          </a:xfrm>
          <a:prstGeom prst="roundRect">
            <a:avLst/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826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0624" y="342900"/>
            <a:ext cx="5827776" cy="800100"/>
          </a:xfrm>
        </p:spPr>
        <p:txBody>
          <a:bodyPr/>
          <a:lstStyle/>
          <a:p>
            <a:r>
              <a:rPr lang="en-US" dirty="0" smtClean="0"/>
              <a:t>Client Selection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20624" y="1295401"/>
            <a:ext cx="4456176" cy="38100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 smtClean="0"/>
              <a:t>Opportunities</a:t>
            </a:r>
          </a:p>
          <a:p>
            <a:pPr marL="228600" lvl="2">
              <a:lnSpc>
                <a:spcPct val="110000"/>
              </a:lnSpc>
            </a:pPr>
            <a:r>
              <a:rPr lang="en-US" dirty="0"/>
              <a:t>Travel issues </a:t>
            </a:r>
          </a:p>
          <a:p>
            <a:pPr marL="228600" lvl="2">
              <a:lnSpc>
                <a:spcPct val="110000"/>
              </a:lnSpc>
            </a:pPr>
            <a:r>
              <a:rPr lang="en-US" dirty="0"/>
              <a:t>High deductibles</a:t>
            </a:r>
          </a:p>
          <a:p>
            <a:pPr marL="228600" lvl="2">
              <a:lnSpc>
                <a:spcPct val="110000"/>
              </a:lnSpc>
            </a:pPr>
            <a:r>
              <a:rPr lang="en-US" dirty="0"/>
              <a:t>Limited approved visits</a:t>
            </a:r>
          </a:p>
          <a:p>
            <a:pPr marL="228600" lvl="2">
              <a:lnSpc>
                <a:spcPct val="110000"/>
              </a:lnSpc>
            </a:pPr>
            <a:r>
              <a:rPr lang="en-US" dirty="0"/>
              <a:t>No prescription for </a:t>
            </a:r>
            <a:r>
              <a:rPr lang="en-US" dirty="0" smtClean="0"/>
              <a:t>OT</a:t>
            </a:r>
            <a:r>
              <a:rPr lang="en-US" dirty="0"/>
              <a:t>, PT, ST</a:t>
            </a:r>
          </a:p>
          <a:p>
            <a:pPr marL="228600" lvl="2">
              <a:lnSpc>
                <a:spcPct val="110000"/>
              </a:lnSpc>
            </a:pPr>
            <a:r>
              <a:rPr lang="en-US" dirty="0"/>
              <a:t>Degenerative Diseases</a:t>
            </a:r>
          </a:p>
          <a:p>
            <a:pPr marL="228600" lvl="2">
              <a:lnSpc>
                <a:spcPct val="110000"/>
              </a:lnSpc>
            </a:pPr>
            <a:r>
              <a:rPr lang="en-US" dirty="0"/>
              <a:t>Immune Disorders</a:t>
            </a:r>
          </a:p>
          <a:p>
            <a:pPr marL="0" lvl="2" indent="0">
              <a:lnSpc>
                <a:spcPct val="110000"/>
              </a:lnSpc>
              <a:buNone/>
            </a:pPr>
            <a:endParaRPr lang="en-US" dirty="0" smtClean="0"/>
          </a:p>
          <a:p>
            <a:pPr marL="0" lvl="2" indent="0">
              <a:lnSpc>
                <a:spcPct val="110000"/>
              </a:lnSpc>
              <a:buNone/>
            </a:pPr>
            <a:r>
              <a:rPr lang="en-US" dirty="0" smtClean="0"/>
              <a:t>Other </a:t>
            </a:r>
            <a:r>
              <a:rPr lang="en-US" dirty="0"/>
              <a:t>Opportunities </a:t>
            </a:r>
          </a:p>
          <a:p>
            <a:pPr marL="228600" lvl="2">
              <a:lnSpc>
                <a:spcPct val="110000"/>
              </a:lnSpc>
            </a:pPr>
            <a:r>
              <a:rPr lang="en-US" dirty="0"/>
              <a:t>Athletes</a:t>
            </a:r>
          </a:p>
          <a:p>
            <a:pPr marL="228600" lvl="2">
              <a:lnSpc>
                <a:spcPct val="110000"/>
              </a:lnSpc>
            </a:pPr>
            <a:r>
              <a:rPr lang="en-US" dirty="0" smtClean="0"/>
              <a:t>Schools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267200" y="2285999"/>
            <a:ext cx="4456176" cy="281940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dirty="0"/>
              <a:t>IM-Home IS NOT FOR…Clients who: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2400" dirty="0"/>
              <a:t>Have severe disabilities and need professional guidance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2400" dirty="0"/>
              <a:t>Unable to commit to training 45 min, 5 days a week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2400" dirty="0"/>
              <a:t>Are looking for an instant fix </a:t>
            </a:r>
            <a:br>
              <a:rPr lang="en-US" sz="2400" dirty="0"/>
            </a:br>
            <a:r>
              <a:rPr lang="en-US" sz="2400" dirty="0"/>
              <a:t>(</a:t>
            </a:r>
            <a:r>
              <a:rPr lang="en-US" sz="2400" dirty="0" err="1"/>
              <a:t>ie</a:t>
            </a:r>
            <a:r>
              <a:rPr lang="en-US" sz="2400" dirty="0"/>
              <a:t>. Medication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604421" y="152400"/>
            <a:ext cx="3118955" cy="1981200"/>
          </a:xfrm>
          <a:prstGeom prst="roundRect">
            <a:avLst/>
          </a:prstGeom>
          <a:noFill/>
          <a:ln w="28575">
            <a:solidFill>
              <a:schemeClr val="accent6"/>
            </a:solidFill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4906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Models of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624" y="3733800"/>
            <a:ext cx="4023360" cy="140676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2400" dirty="0" smtClean="0"/>
              <a:t>Hybrid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Mix of In-Clinic &amp; Home allows patient to bill insurance part of the time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0016" y="1295401"/>
            <a:ext cx="3759199" cy="2405888"/>
          </a:xfrm>
          <a:prstGeom prst="roundRect">
            <a:avLst/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00016" y="3733800"/>
            <a:ext cx="4023360" cy="140817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2400" dirty="0"/>
              <a:t>Virtual</a:t>
            </a:r>
          </a:p>
          <a:p>
            <a:pPr lvl="1">
              <a:lnSpc>
                <a:spcPct val="110000"/>
              </a:lnSpc>
            </a:pPr>
            <a:r>
              <a:rPr lang="en-US" sz="2000" dirty="0"/>
              <a:t>Great for those with travel issues or a discharge </a:t>
            </a:r>
            <a:r>
              <a:rPr lang="en-US" sz="2000" dirty="0" smtClean="0"/>
              <a:t>program</a:t>
            </a:r>
            <a:endParaRPr lang="en-US" sz="2000" dirty="0"/>
          </a:p>
        </p:txBody>
      </p:sp>
      <p:pic>
        <p:nvPicPr>
          <p:cNvPr id="10" name="Content Placeholder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033"/>
          <a:stretch/>
        </p:blipFill>
        <p:spPr bwMode="auto">
          <a:xfrm>
            <a:off x="420624" y="1295401"/>
            <a:ext cx="3771429" cy="2375068"/>
          </a:xfrm>
          <a:prstGeom prst="roundRect">
            <a:avLst/>
          </a:prstGeom>
          <a:noFill/>
          <a:ln w="28575">
            <a:solidFill>
              <a:schemeClr val="accent6"/>
            </a:solidFill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3076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responsibilities as an </a:t>
            </a:r>
            <a:br>
              <a:rPr lang="en-US" dirty="0" smtClean="0"/>
            </a:br>
            <a:r>
              <a:rPr lang="en-US" dirty="0" smtClean="0"/>
              <a:t>IM-Home Provider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 smtClean="0"/>
              <a:t>Enroll your member in the </a:t>
            </a:r>
            <a:r>
              <a:rPr lang="en-US" sz="2400" dirty="0" err="1" smtClean="0"/>
              <a:t>eClinic</a:t>
            </a:r>
            <a:endParaRPr lang="en-US" sz="2400" dirty="0"/>
          </a:p>
          <a:p>
            <a:pPr lvl="1"/>
            <a:r>
              <a:rPr lang="en-US" sz="1600" dirty="0" smtClean="0"/>
              <a:t>We will practice on yourself with the demo unit</a:t>
            </a:r>
          </a:p>
          <a:p>
            <a:r>
              <a:rPr lang="en-US" sz="2400" dirty="0" smtClean="0"/>
              <a:t>For users who order through the IM-Home website online, you simple click “accept” in your </a:t>
            </a:r>
            <a:r>
              <a:rPr lang="en-US" sz="2400" dirty="0" err="1" smtClean="0"/>
              <a:t>eClinic</a:t>
            </a:r>
            <a:r>
              <a:rPr lang="en-US" sz="2400" dirty="0" smtClean="0"/>
              <a:t> account</a:t>
            </a:r>
          </a:p>
          <a:p>
            <a:pPr lvl="1"/>
            <a:r>
              <a:rPr lang="en-US" sz="2000" dirty="0"/>
              <a:t>Log into </a:t>
            </a:r>
            <a:r>
              <a:rPr lang="en-US" sz="2000" dirty="0" err="1"/>
              <a:t>eClinic</a:t>
            </a:r>
            <a:r>
              <a:rPr lang="en-US" sz="2000" dirty="0"/>
              <a:t> with Provider UN &amp; </a:t>
            </a:r>
            <a:r>
              <a:rPr lang="en-US" sz="2000" dirty="0" smtClean="0"/>
              <a:t>PW</a:t>
            </a:r>
          </a:p>
          <a:p>
            <a:r>
              <a:rPr lang="en-US" sz="2400" dirty="0" smtClean="0"/>
              <a:t>Set-up training plan</a:t>
            </a:r>
            <a:endParaRPr lang="en-US" sz="2400" dirty="0"/>
          </a:p>
        </p:txBody>
      </p:sp>
      <p:pic>
        <p:nvPicPr>
          <p:cNvPr id="8" name="Content Placeholder 7" descr="Screen Shot 2012-02-03 at 10.37.23 AM.pn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002011" y="2057400"/>
            <a:ext cx="3400000" cy="1304762"/>
          </a:xfrm>
          <a:prstGeom prst="roundRect">
            <a:avLst/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Screen Shot 2012-05-14 at 5.43.53 PM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7444" y="3598698"/>
            <a:ext cx="3169135" cy="700322"/>
          </a:xfrm>
          <a:prstGeom prst="roundRect">
            <a:avLst/>
          </a:prstGeom>
          <a:ln w="28575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79043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IM-Home Certification Coaching Course 1 of 2&amp;quot;&quot;/&gt;&lt;property id=&quot;20307&quot; value=&quot;272&quot;/&gt;&lt;/object&gt;&lt;object type=&quot;3&quot; unique_id=&quot;10004&quot;&gt;&lt;property id=&quot;20148&quot; value=&quot;5&quot;/&gt;&lt;property id=&quot;20300&quot; value=&quot;Slide 2 - &amp;quot;Agenda&amp;quot;&quot;/&gt;&lt;property id=&quot;20307&quot; value=&quot;441&quot;/&gt;&lt;/object&gt;&lt;object type=&quot;3&quot; unique_id=&quot;10005&quot;&gt;&lt;property id=&quot;20148&quot; value=&quot;5&quot;/&gt;&lt;property id=&quot;20300&quot; value=&quot;Slide 3 - &amp;quot;Materials you received&amp;quot;&quot;/&gt;&lt;property id=&quot;20307&quot; value=&quot;486&quot;/&gt;&lt;/object&gt;&lt;object type=&quot;3&quot; unique_id=&quot;10006&quot;&gt;&lt;property id=&quot;20148&quot; value=&quot;5&quot;/&gt;&lt;property id=&quot;20300&quot; value=&quot;Slide 4 - &amp;quot;The Problem         The Solution&amp;quot;&quot;/&gt;&lt;property id=&quot;20307&quot; value=&quot;478&quot;/&gt;&lt;/object&gt;&lt;object type=&quot;3&quot; unique_id=&quot;10007&quot;&gt;&lt;property id=&quot;20148&quot; value=&quot;5&quot;/&gt;&lt;property id=&quot;20300&quot; value=&quot;Slide 5&quot;/&gt;&lt;property id=&quot;20307&quot; value=&quot;442&quot;/&gt;&lt;/object&gt;&lt;object type=&quot;3&quot; unique_id=&quot;10008&quot;&gt;&lt;property id=&quot;20148&quot; value=&quot;5&quot;/&gt;&lt;property id=&quot;20300&quot; value=&quot;Slide 6 - &amp;quot;Benefits for the Provider&amp;quot;&quot;/&gt;&lt;property id=&quot;20307&quot; value=&quot;477&quot;/&gt;&lt;/object&gt;&lt;object type=&quot;3&quot; unique_id=&quot;10009&quot;&gt;&lt;property id=&quot;20148&quot; value=&quot;5&quot;/&gt;&lt;property id=&quot;20300&quot; value=&quot;Slide 7 - &amp;quot;Benefit for Client&amp;quot;&quot;/&gt;&lt;property id=&quot;20307&quot; value=&quot;481&quot;/&gt;&lt;/object&gt;&lt;object type=&quot;3&quot; unique_id=&quot;10010&quot;&gt;&lt;property id=&quot;20148&quot; value=&quot;5&quot;/&gt;&lt;property id=&quot;20300&quot; value=&quot;Slide 8 - &amp;quot;IM-Home is perfect for clients….&amp;quot;&quot;/&gt;&lt;property id=&quot;20307&quot; value=&quot;487&quot;/&gt;&lt;/object&gt;&lt;object type=&quot;3&quot; unique_id=&quot;10011&quot;&gt;&lt;property id=&quot;20148&quot; value=&quot;5&quot;/&gt;&lt;property id=&quot;20300&quot; value=&quot;Slide 9 - &amp;quot;Client Selection&amp;quot;&quot;/&gt;&lt;property id=&quot;20307&quot; value=&quot;480&quot;/&gt;&lt;/object&gt;&lt;object type=&quot;3&quot; unique_id=&quot;10012&quot;&gt;&lt;property id=&quot;20148&quot; value=&quot;5&quot;/&gt;&lt;property id=&quot;20300&quot; value=&quot;Slide 10 - &amp;quot;Models of Use&amp;quot;&quot;/&gt;&lt;property id=&quot;20307&quot; value=&quot;475&quot;/&gt;&lt;/object&gt;&lt;object type=&quot;3&quot; unique_id=&quot;10013&quot;&gt;&lt;property id=&quot;20148&quot; value=&quot;5&quot;/&gt;&lt;property id=&quot;20300&quot; value=&quot;Slide 11 - &amp;quot;Your responsibilities as an  IM-Home Provider&amp;quot;&quot;/&gt;&lt;property id=&quot;20307&quot; value=&quot;469&quot;/&gt;&lt;/object&gt;&lt;object type=&quot;3&quot; unique_id=&quot;10014&quot;&gt;&lt;property id=&quot;20148&quot; value=&quot;5&quot;/&gt;&lt;property id=&quot;20300&quot; value=&quot;Slide 12 - &amp;quot;Your responsibilities as an  IM-Home Provider&amp;quot;&quot;/&gt;&lt;property id=&quot;20307&quot; value=&quot;470&quot;/&gt;&lt;/object&gt;&lt;object type=&quot;3&quot; unique_id=&quot;10015&quot;&gt;&lt;property id=&quot;20148&quot; value=&quot;5&quot;/&gt;&lt;property id=&quot;20300&quot; value=&quot;Slide 13 - &amp;quot;The purpose of your demo unit&amp;quot;&quot;/&gt;&lt;property id=&quot;20307&quot; value=&quot;392&quot;/&gt;&lt;/object&gt;&lt;object type=&quot;3&quot; unique_id=&quot;10016&quot;&gt;&lt;property id=&quot;20148&quot; value=&quot;5&quot;/&gt;&lt;property id=&quot;20300&quot; value=&quot;Slide 14 - &amp;quot;Let’s get started&amp;quot;&quot;/&gt;&lt;property id=&quot;20307&quot; value=&quot;451&quot;/&gt;&lt;/object&gt;&lt;object type=&quot;3&quot; unique_id=&quot;10017&quot;&gt;&lt;property id=&quot;20148&quot; value=&quot;5&quot;/&gt;&lt;property id=&quot;20300&quot; value=&quot;Slide 15 - &amp;quot;How to authorize your license&amp;quot;&quot;/&gt;&lt;property id=&quot;20307&quot; value=&quot;366&quot;/&gt;&lt;/object&gt;&lt;object type=&quot;3&quot; unique_id=&quot;10018&quot;&gt;&lt;property id=&quot;20148&quot; value=&quot;5&quot;/&gt;&lt;property id=&quot;20300&quot; value=&quot;Slide 16 - &amp;quot;Activate One (1) Free User License the Check out&amp;quot;&quot;/&gt;&lt;property id=&quot;20307&quot; value=&quot;383&quot;/&gt;&lt;/object&gt;&lt;object type=&quot;3&quot; unique_id=&quot;10019&quot;&gt;&lt;property id=&quot;20148&quot; value=&quot;5&quot;/&gt;&lt;property id=&quot;20300&quot; value=&quot;Slide 17 - &amp;quot;You are done when  “Paid in Full” will say “Yes”&amp;quot;&quot;/&gt;&lt;property id=&quot;20307&quot; value=&quot;386&quot;/&gt;&lt;/object&gt;&lt;object type=&quot;3&quot; unique_id=&quot;10020&quot;&gt;&lt;property id=&quot;20148&quot; value=&quot;5&quot;/&gt;&lt;property id=&quot;20300&quot; value=&quot;Slide 18&quot;/&gt;&lt;property id=&quot;20307&quot; value=&quot;364&quot;/&gt;&lt;/object&gt;&lt;object type=&quot;3&quot; unique_id=&quot;10021&quot;&gt;&lt;property id=&quot;20148&quot; value=&quot;5&quot;/&gt;&lt;property id=&quot;20300&quot; value=&quot;Slide 19 - &amp;quot;The eClinic Controls&amp;quot;&quot;/&gt;&lt;property id=&quot;20307&quot; value=&quot;394&quot;/&gt;&lt;/object&gt;&lt;object type=&quot;3&quot; unique_id=&quot;10022&quot;&gt;&lt;property id=&quot;20148&quot; value=&quot;5&quot;/&gt;&lt;property id=&quot;20300&quot; value=&quot;Slide 20 - &amp;quot;The eClinic Controls&amp;quot;&quot;/&gt;&lt;property id=&quot;20307&quot; value=&quot;407&quot;/&gt;&lt;/object&gt;&lt;object type=&quot;3&quot; unique_id=&quot;10023&quot;&gt;&lt;property id=&quot;20148&quot; value=&quot;5&quot;/&gt;&lt;property id=&quot;20300&quot; value=&quot;Slide 21 - &amp;quot;The eClinic Controls&amp;quot;&quot;/&gt;&lt;property id=&quot;20307&quot; value=&quot;408&quot;/&gt;&lt;/object&gt;&lt;object type=&quot;3&quot; unique_id=&quot;10024&quot;&gt;&lt;property id=&quot;20148&quot; value=&quot;5&quot;/&gt;&lt;property id=&quot;20300&quot; value=&quot;Slide 22 - &amp;quot;The eClinic Controls&amp;quot;&quot;/&gt;&lt;property id=&quot;20307&quot; value=&quot;409&quot;/&gt;&lt;/object&gt;&lt;object type=&quot;3&quot; unique_id=&quot;10025&quot;&gt;&lt;property id=&quot;20148&quot; value=&quot;5&quot;/&gt;&lt;property id=&quot;20300&quot; value=&quot;Slide 23 - &amp;quot;The eClinic Controls&amp;quot;&quot;/&gt;&lt;property id=&quot;20307&quot; value=&quot;410&quot;/&gt;&lt;/object&gt;&lt;object type=&quot;3&quot; unique_id=&quot;10026&quot;&gt;&lt;property id=&quot;20148&quot; value=&quot;5&quot;/&gt;&lt;property id=&quot;20300&quot; value=&quot;Slide 24 - &amp;quot;The eClinic Controls&amp;quot;&quot;/&gt;&lt;property id=&quot;20307&quot; value=&quot;411&quot;/&gt;&lt;/object&gt;&lt;object type=&quot;3&quot; unique_id=&quot;10027&quot;&gt;&lt;property id=&quot;20148&quot; value=&quot;5&quot;/&gt;&lt;property id=&quot;20300&quot; value=&quot;Slide 25 - &amp;quot;The eClinic Controls&amp;quot;&quot;/&gt;&lt;property id=&quot;20307&quot; value=&quot;413&quot;/&gt;&lt;/object&gt;&lt;object type=&quot;3&quot; unique_id=&quot;10028&quot;&gt;&lt;property id=&quot;20148&quot; value=&quot;5&quot;/&gt;&lt;property id=&quot;20300&quot; value=&quot;Slide 26 - &amp;quot;The eClinic Controls&amp;quot;&quot;/&gt;&lt;property id=&quot;20307&quot; value=&quot;414&quot;/&gt;&lt;/object&gt;&lt;object type=&quot;3&quot; unique_id=&quot;10029&quot;&gt;&lt;property id=&quot;20148&quot; value=&quot;5&quot;/&gt;&lt;property id=&quot;20300&quot; value=&quot;Slide 27 - &amp;quot;Lets Focus on the hammer &amp;amp; magic wand&amp;quot;&quot;/&gt;&lt;property id=&quot;20307&quot; value=&quot;415&quot;/&gt;&lt;/object&gt;&lt;object type=&quot;3&quot; unique_id=&quot;10030&quot;&gt;&lt;property id=&quot;20148&quot; value=&quot;5&quot;/&gt;&lt;property id=&quot;20300&quot; value=&quot;Slide 28 - &amp;quot;The eClinic Controls&amp;quot;&quot;/&gt;&lt;property id=&quot;20307&quot; value=&quot;395&quot;/&gt;&lt;/object&gt;&lt;object type=&quot;3&quot; unique_id=&quot;10031&quot;&gt;&lt;property id=&quot;20148&quot; value=&quot;5&quot;/&gt;&lt;property id=&quot;20300&quot; value=&quot;Slide 29 - &amp;quot;The eClinic Controls&amp;quot;&quot;/&gt;&lt;property id=&quot;20307&quot; value=&quot;396&quot;/&gt;&lt;/object&gt;&lt;object type=&quot;3&quot; unique_id=&quot;10032&quot;&gt;&lt;property id=&quot;20148&quot; value=&quot;5&quot;/&gt;&lt;property id=&quot;20300&quot; value=&quot;Slide 30 - &amp;quot;The eClinic Controls&amp;quot;&quot;/&gt;&lt;property id=&quot;20307&quot; value=&quot;397&quot;/&gt;&lt;/object&gt;&lt;object type=&quot;3&quot; unique_id=&quot;10033&quot;&gt;&lt;property id=&quot;20148&quot; value=&quot;5&quot;/&gt;&lt;property id=&quot;20300&quot; value=&quot;Slide 31 - &amp;quot;The eClinic Controls&amp;quot;&quot;/&gt;&lt;property id=&quot;20307&quot; value=&quot;398&quot;/&gt;&lt;/object&gt;&lt;object type=&quot;3&quot; unique_id=&quot;10034&quot;&gt;&lt;property id=&quot;20148&quot; value=&quot;5&quot;/&gt;&lt;property id=&quot;20300&quot; value=&quot;Slide 32 - &amp;quot;The eClinic Controls&amp;quot;&quot;/&gt;&lt;property id=&quot;20307&quot; value=&quot;403&quot;/&gt;&lt;/object&gt;&lt;object type=&quot;3&quot; unique_id=&quot;10035&quot;&gt;&lt;property id=&quot;20148&quot; value=&quot;5&quot;/&gt;&lt;property id=&quot;20300&quot; value=&quot;Slide 33 - &amp;quot;The eClinic Controls&amp;quot;&quot;/&gt;&lt;property id=&quot;20307&quot; value=&quot;404&quot;/&gt;&lt;/object&gt;&lt;object type=&quot;3&quot; unique_id=&quot;10036&quot;&gt;&lt;property id=&quot;20148&quot; value=&quot;5&quot;/&gt;&lt;property id=&quot;20300&quot; value=&quot;Slide 34 - &amp;quot;The eClinic Controls&amp;quot;&quot;/&gt;&lt;property id=&quot;20307&quot; value=&quot;405&quot;/&gt;&lt;/object&gt;&lt;object type=&quot;3&quot; unique_id=&quot;10037&quot;&gt;&lt;property id=&quot;20148&quot; value=&quot;5&quot;/&gt;&lt;property id=&quot;20300&quot; value=&quot;Slide 35 - &amp;quot;The eClinic Controls&amp;quot;&quot;/&gt;&lt;property id=&quot;20307&quot; value=&quot;406&quot;/&gt;&lt;/object&gt;&lt;object type=&quot;3&quot; unique_id=&quot;10038&quot;&gt;&lt;property id=&quot;20148&quot; value=&quot;5&quot;/&gt;&lt;property id=&quot;20300&quot; value=&quot;Slide 36 - &amp;quot;Setting up the Training Templates&amp;quot;&quot;/&gt;&lt;property id=&quot;20307&quot; value=&quot;369&quot;/&gt;&lt;/object&gt;&lt;object type=&quot;3&quot; unique_id=&quot;10039&quot;&gt;&lt;property id=&quot;20148&quot; value=&quot;5&quot;/&gt;&lt;property id=&quot;20300&quot; value=&quot;Slide 37 - &amp;quot;Templates based on areas of need&amp;quot;&quot;/&gt;&lt;property id=&quot;20307&quot; value=&quot;488&quot;/&gt;&lt;/object&gt;&lt;object type=&quot;3&quot; unique_id=&quot;10040&quot;&gt;&lt;property id=&quot;20148&quot; value=&quot;5&quot;/&gt;&lt;property id=&quot;20300&quot; value=&quot;Slide 38 - &amp;quot;How the Templates look in the eClnic&amp;quot;&quot;/&gt;&lt;property id=&quot;20307&quot; value=&quot;385&quot;/&gt;&lt;/object&gt;&lt;object type=&quot;3&quot; unique_id=&quot;10041&quot;&gt;&lt;property id=&quot;20148&quot; value=&quot;5&quot;/&gt;&lt;property id=&quot;20300&quot; value=&quot;Slide 39 - &amp;quot;Need Help with the eClinic?&amp;quot;&quot;/&gt;&lt;property id=&quot;20307&quot; value=&quot;461&quot;/&gt;&lt;/object&gt;&lt;object type=&quot;3&quot; unique_id=&quot;10042&quot;&gt;&lt;property id=&quot;20148&quot; value=&quot;5&quot;/&gt;&lt;property id=&quot;20300&quot; value=&quot;Slide 40 - &amp;quot;Homework Play the role of client &amp;amp; provider&amp;quot;&quot;/&gt;&lt;property id=&quot;20307&quot; value=&quot;416&quot;/&gt;&lt;/object&gt;&lt;object type=&quot;3&quot; unique_id=&quot;10043&quot;&gt;&lt;property id=&quot;20148&quot; value=&quot;5&quot;/&gt;&lt;property id=&quot;20300&quot; value=&quot;Slide 41 - &amp;quot;Homework Play the role of client &amp;amp; provider&amp;quot;&quot;/&gt;&lt;property id=&quot;20307&quot; value=&quot;489&quot;/&gt;&lt;/object&gt;&lt;object type=&quot;3&quot; unique_id=&quot;10044&quot;&gt;&lt;property id=&quot;20148&quot; value=&quot;5&quot;/&gt;&lt;property id=&quot;20300&quot; value=&quot;Slide 42 - &amp;quot;Questions&amp;quot;&quot;/&gt;&lt;property id=&quot;20307&quot; value=&quot;390&quot;/&gt;&lt;/object&gt;&lt;/object&gt;&lt;object type=&quot;8&quot; unique_id=&quot;1008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23013</TotalTime>
  <Words>1061</Words>
  <Application>Microsoft Macintosh PowerPoint</Application>
  <PresentationFormat>On-screen Show (4:3)</PresentationFormat>
  <Paragraphs>239</Paragraphs>
  <Slides>39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IM-Home  Certification Coaching  Course 1 of 2</vt:lpstr>
      <vt:lpstr>Agenda</vt:lpstr>
      <vt:lpstr>Materials you received</vt:lpstr>
      <vt:lpstr>The Problem         The Solution</vt:lpstr>
      <vt:lpstr>PowerPoint Presentation</vt:lpstr>
      <vt:lpstr>Benefits for the Provider</vt:lpstr>
      <vt:lpstr>Client Selection</vt:lpstr>
      <vt:lpstr>Models of Use</vt:lpstr>
      <vt:lpstr>Your responsibilities as an  IM-Home Provider</vt:lpstr>
      <vt:lpstr>Your responsibilities as an  IM-Home Provider</vt:lpstr>
      <vt:lpstr>The purpose of your demo unit</vt:lpstr>
      <vt:lpstr>How to authorize your license</vt:lpstr>
      <vt:lpstr>Activate One (1) Free User License the Check out</vt:lpstr>
      <vt:lpstr>You are done when  “Paid in Full” will say “Yes”</vt:lpstr>
      <vt:lpstr>PowerPoint Presentation</vt:lpstr>
      <vt:lpstr>The eClinic Controls</vt:lpstr>
      <vt:lpstr>The eClinic Controls</vt:lpstr>
      <vt:lpstr>The eClinic Controls</vt:lpstr>
      <vt:lpstr>The eClinic Controls</vt:lpstr>
      <vt:lpstr>The eClinic Controls</vt:lpstr>
      <vt:lpstr>The eClinic Controls</vt:lpstr>
      <vt:lpstr>The eClinic Controls</vt:lpstr>
      <vt:lpstr>The eClinic Controls</vt:lpstr>
      <vt:lpstr>Lets focus on the Hammer &amp; Magic Wand</vt:lpstr>
      <vt:lpstr>The eClinic Controls</vt:lpstr>
      <vt:lpstr>The eClinic Controls</vt:lpstr>
      <vt:lpstr>The eClinic Controls</vt:lpstr>
      <vt:lpstr>The eClinic Controls</vt:lpstr>
      <vt:lpstr>The eClinic Controls</vt:lpstr>
      <vt:lpstr>The eClinic Controls</vt:lpstr>
      <vt:lpstr>The eClinic Controls</vt:lpstr>
      <vt:lpstr>The eClinic Controls</vt:lpstr>
      <vt:lpstr>Training Templates based on LFA Score</vt:lpstr>
      <vt:lpstr>Templates Based on Areas of Need</vt:lpstr>
      <vt:lpstr>How the Templates look in the eClinic</vt:lpstr>
      <vt:lpstr>Need Help with the eClinic?</vt:lpstr>
      <vt:lpstr>Homework Play the role of client &amp; provider</vt:lpstr>
      <vt:lpstr>Homework Play the role of client &amp; provider</vt:lpstr>
      <vt:lpstr>Questions</vt:lpstr>
    </vt:vector>
  </TitlesOfParts>
  <Company>Interactive Metronome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new with Interactive Metronome?</dc:title>
  <dc:creator>Bricole Reincke</dc:creator>
  <cp:lastModifiedBy>Bricole Reincke</cp:lastModifiedBy>
  <cp:revision>175</cp:revision>
  <dcterms:created xsi:type="dcterms:W3CDTF">2011-02-02T02:16:44Z</dcterms:created>
  <dcterms:modified xsi:type="dcterms:W3CDTF">2013-09-27T18:14:46Z</dcterms:modified>
</cp:coreProperties>
</file>