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notesMasterIdLst>
    <p:notesMasterId r:id="rId30"/>
  </p:notesMasterIdLst>
  <p:handoutMasterIdLst>
    <p:handoutMasterId r:id="rId31"/>
  </p:handoutMasterIdLst>
  <p:sldIdLst>
    <p:sldId id="1566" r:id="rId2"/>
    <p:sldId id="2167" r:id="rId3"/>
    <p:sldId id="2277" r:id="rId4"/>
    <p:sldId id="2260" r:id="rId5"/>
    <p:sldId id="2271" r:id="rId6"/>
    <p:sldId id="2261" r:id="rId7"/>
    <p:sldId id="2259" r:id="rId8"/>
    <p:sldId id="2251" r:id="rId9"/>
    <p:sldId id="2256" r:id="rId10"/>
    <p:sldId id="2257" r:id="rId11"/>
    <p:sldId id="2264" r:id="rId12"/>
    <p:sldId id="2265" r:id="rId13"/>
    <p:sldId id="2266" r:id="rId14"/>
    <p:sldId id="2267" r:id="rId15"/>
    <p:sldId id="2268" r:id="rId16"/>
    <p:sldId id="2269" r:id="rId17"/>
    <p:sldId id="2270" r:id="rId18"/>
    <p:sldId id="2253" r:id="rId19"/>
    <p:sldId id="2255" r:id="rId20"/>
    <p:sldId id="2278" r:id="rId21"/>
    <p:sldId id="2279" r:id="rId22"/>
    <p:sldId id="2280" r:id="rId23"/>
    <p:sldId id="2281" r:id="rId24"/>
    <p:sldId id="2274" r:id="rId25"/>
    <p:sldId id="2273" r:id="rId26"/>
    <p:sldId id="2249" r:id="rId27"/>
    <p:sldId id="2272" r:id="rId28"/>
    <p:sldId id="2282" r:id="rId29"/>
  </p:sldIdLst>
  <p:sldSz cx="9144000" cy="6858000" type="screen4x3"/>
  <p:notesSz cx="6881813" cy="9296400"/>
  <p:defaultTextStyle>
    <a:defPPr>
      <a:defRPr lang="en-US"/>
    </a:defPPr>
    <a:lvl1pPr algn="l" rtl="0" fontAlgn="base">
      <a:spcBef>
        <a:spcPct val="0"/>
      </a:spcBef>
      <a:spcAft>
        <a:spcPct val="0"/>
      </a:spcAft>
      <a:defRPr sz="2800" b="1" kern="1200">
        <a:solidFill>
          <a:schemeClr val="bg1"/>
        </a:solidFill>
        <a:latin typeface="Arial" charset="0"/>
        <a:ea typeface="ＭＳ Ｐゴシック" charset="0"/>
        <a:cs typeface="ＭＳ Ｐゴシック" charset="0"/>
      </a:defRPr>
    </a:lvl1pPr>
    <a:lvl2pPr marL="457200" algn="l" rtl="0" fontAlgn="base">
      <a:spcBef>
        <a:spcPct val="0"/>
      </a:spcBef>
      <a:spcAft>
        <a:spcPct val="0"/>
      </a:spcAft>
      <a:defRPr sz="2800" b="1" kern="1200">
        <a:solidFill>
          <a:schemeClr val="bg1"/>
        </a:solidFill>
        <a:latin typeface="Arial" charset="0"/>
        <a:ea typeface="ＭＳ Ｐゴシック" charset="0"/>
        <a:cs typeface="ＭＳ Ｐゴシック" charset="0"/>
      </a:defRPr>
    </a:lvl2pPr>
    <a:lvl3pPr marL="914400" algn="l" rtl="0" fontAlgn="base">
      <a:spcBef>
        <a:spcPct val="0"/>
      </a:spcBef>
      <a:spcAft>
        <a:spcPct val="0"/>
      </a:spcAft>
      <a:defRPr sz="2800" b="1" kern="1200">
        <a:solidFill>
          <a:schemeClr val="bg1"/>
        </a:solidFill>
        <a:latin typeface="Arial" charset="0"/>
        <a:ea typeface="ＭＳ Ｐゴシック" charset="0"/>
        <a:cs typeface="ＭＳ Ｐゴシック" charset="0"/>
      </a:defRPr>
    </a:lvl3pPr>
    <a:lvl4pPr marL="1371600" algn="l" rtl="0" fontAlgn="base">
      <a:spcBef>
        <a:spcPct val="0"/>
      </a:spcBef>
      <a:spcAft>
        <a:spcPct val="0"/>
      </a:spcAft>
      <a:defRPr sz="2800" b="1" kern="1200">
        <a:solidFill>
          <a:schemeClr val="bg1"/>
        </a:solidFill>
        <a:latin typeface="Arial" charset="0"/>
        <a:ea typeface="ＭＳ Ｐゴシック" charset="0"/>
        <a:cs typeface="ＭＳ Ｐゴシック" charset="0"/>
      </a:defRPr>
    </a:lvl4pPr>
    <a:lvl5pPr marL="1828800" algn="l" rtl="0" fontAlgn="base">
      <a:spcBef>
        <a:spcPct val="0"/>
      </a:spcBef>
      <a:spcAft>
        <a:spcPct val="0"/>
      </a:spcAft>
      <a:defRPr sz="2800" b="1" kern="1200">
        <a:solidFill>
          <a:schemeClr val="bg1"/>
        </a:solidFill>
        <a:latin typeface="Arial" charset="0"/>
        <a:ea typeface="ＭＳ Ｐゴシック" charset="0"/>
        <a:cs typeface="ＭＳ Ｐゴシック" charset="0"/>
      </a:defRPr>
    </a:lvl5pPr>
    <a:lvl6pPr marL="2286000" algn="l" defTabSz="457200" rtl="0" eaLnBrk="1" latinLnBrk="0" hangingPunct="1">
      <a:defRPr sz="2800" b="1" kern="1200">
        <a:solidFill>
          <a:schemeClr val="bg1"/>
        </a:solidFill>
        <a:latin typeface="Arial" charset="0"/>
        <a:ea typeface="ＭＳ Ｐゴシック" charset="0"/>
        <a:cs typeface="ＭＳ Ｐゴシック" charset="0"/>
      </a:defRPr>
    </a:lvl6pPr>
    <a:lvl7pPr marL="2743200" algn="l" defTabSz="457200" rtl="0" eaLnBrk="1" latinLnBrk="0" hangingPunct="1">
      <a:defRPr sz="2800" b="1" kern="1200">
        <a:solidFill>
          <a:schemeClr val="bg1"/>
        </a:solidFill>
        <a:latin typeface="Arial" charset="0"/>
        <a:ea typeface="ＭＳ Ｐゴシック" charset="0"/>
        <a:cs typeface="ＭＳ Ｐゴシック" charset="0"/>
      </a:defRPr>
    </a:lvl7pPr>
    <a:lvl8pPr marL="3200400" algn="l" defTabSz="457200" rtl="0" eaLnBrk="1" latinLnBrk="0" hangingPunct="1">
      <a:defRPr sz="2800" b="1" kern="1200">
        <a:solidFill>
          <a:schemeClr val="bg1"/>
        </a:solidFill>
        <a:latin typeface="Arial" charset="0"/>
        <a:ea typeface="ＭＳ Ｐゴシック" charset="0"/>
        <a:cs typeface="ＭＳ Ｐゴシック" charset="0"/>
      </a:defRPr>
    </a:lvl8pPr>
    <a:lvl9pPr marL="3657600" algn="l" defTabSz="457200" rtl="0" eaLnBrk="1" latinLnBrk="0" hangingPunct="1">
      <a:defRPr sz="2800" b="1" kern="1200">
        <a:solidFill>
          <a:schemeClr val="bg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C1C"/>
    <a:srgbClr val="CC6600"/>
    <a:srgbClr val="CC3300"/>
    <a:srgbClr val="008000"/>
    <a:srgbClr val="003399"/>
    <a:srgbClr val="FF0000"/>
    <a:srgbClr val="838383"/>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87043" autoAdjust="0"/>
  </p:normalViewPr>
  <p:slideViewPr>
    <p:cSldViewPr>
      <p:cViewPr>
        <p:scale>
          <a:sx n="76" d="100"/>
          <a:sy n="76" d="100"/>
        </p:scale>
        <p:origin x="-1776" y="-392"/>
      </p:cViewPr>
      <p:guideLst>
        <p:guide orient="horz" pos="2160"/>
        <p:guide pos="2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482"/>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3266" name="Rectangle 2"/>
          <p:cNvSpPr>
            <a:spLocks noGrp="1" noChangeArrowheads="1"/>
          </p:cNvSpPr>
          <p:nvPr>
            <p:ph type="hdr" sz="quarter"/>
          </p:nvPr>
        </p:nvSpPr>
        <p:spPr bwMode="auto">
          <a:xfrm>
            <a:off x="0" y="0"/>
            <a:ext cx="2982913" cy="463550"/>
          </a:xfrm>
          <a:prstGeom prst="rect">
            <a:avLst/>
          </a:prstGeom>
          <a:noFill/>
          <a:ln w="9525">
            <a:noFill/>
            <a:miter lim="800000"/>
            <a:headEnd/>
            <a:tailEnd/>
          </a:ln>
          <a:effectLst/>
        </p:spPr>
        <p:txBody>
          <a:bodyPr vert="horz" wrap="square" lIns="92433" tIns="46217" rIns="92433" bIns="46217" numCol="1" anchor="t" anchorCtr="0" compatLnSpc="1">
            <a:prstTxWarp prst="textNoShape">
              <a:avLst/>
            </a:prstTxWarp>
          </a:bodyPr>
          <a:lstStyle>
            <a:lvl1pP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523267" name="Rectangle 3"/>
          <p:cNvSpPr>
            <a:spLocks noGrp="1" noChangeArrowheads="1"/>
          </p:cNvSpPr>
          <p:nvPr>
            <p:ph type="dt" sz="quarter" idx="1"/>
          </p:nvPr>
        </p:nvSpPr>
        <p:spPr bwMode="auto">
          <a:xfrm>
            <a:off x="3897313" y="0"/>
            <a:ext cx="2982912" cy="463550"/>
          </a:xfrm>
          <a:prstGeom prst="rect">
            <a:avLst/>
          </a:prstGeom>
          <a:noFill/>
          <a:ln w="9525">
            <a:noFill/>
            <a:miter lim="800000"/>
            <a:headEnd/>
            <a:tailEnd/>
          </a:ln>
          <a:effectLst/>
        </p:spPr>
        <p:txBody>
          <a:bodyPr vert="horz" wrap="square" lIns="92433" tIns="46217" rIns="92433" bIns="46217" numCol="1" anchor="t" anchorCtr="0" compatLnSpc="1">
            <a:prstTxWarp prst="textNoShape">
              <a:avLst/>
            </a:prstTxWarp>
          </a:bodyPr>
          <a:lstStyle>
            <a:lvl1pPr algn="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523268" name="Rectangle 4"/>
          <p:cNvSpPr>
            <a:spLocks noGrp="1" noChangeArrowheads="1"/>
          </p:cNvSpPr>
          <p:nvPr>
            <p:ph type="ftr" sz="quarter" idx="2"/>
          </p:nvPr>
        </p:nvSpPr>
        <p:spPr bwMode="auto">
          <a:xfrm>
            <a:off x="0" y="8831263"/>
            <a:ext cx="2982913" cy="463550"/>
          </a:xfrm>
          <a:prstGeom prst="rect">
            <a:avLst/>
          </a:prstGeom>
          <a:noFill/>
          <a:ln w="9525">
            <a:noFill/>
            <a:miter lim="800000"/>
            <a:headEnd/>
            <a:tailEnd/>
          </a:ln>
          <a:effectLst/>
        </p:spPr>
        <p:txBody>
          <a:bodyPr vert="horz" wrap="square" lIns="92433" tIns="46217" rIns="92433" bIns="46217" numCol="1" anchor="b" anchorCtr="0" compatLnSpc="1">
            <a:prstTxWarp prst="textNoShape">
              <a:avLst/>
            </a:prstTxWarp>
          </a:bodyPr>
          <a:lstStyle>
            <a:lvl1pP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523269" name="Rectangle 5"/>
          <p:cNvSpPr>
            <a:spLocks noGrp="1" noChangeArrowheads="1"/>
          </p:cNvSpPr>
          <p:nvPr>
            <p:ph type="sldNum" sz="quarter" idx="3"/>
          </p:nvPr>
        </p:nvSpPr>
        <p:spPr bwMode="auto">
          <a:xfrm>
            <a:off x="3897313" y="8831263"/>
            <a:ext cx="2982912" cy="463550"/>
          </a:xfrm>
          <a:prstGeom prst="rect">
            <a:avLst/>
          </a:prstGeom>
          <a:noFill/>
          <a:ln w="9525">
            <a:noFill/>
            <a:miter lim="800000"/>
            <a:headEnd/>
            <a:tailEnd/>
          </a:ln>
          <a:effectLst/>
        </p:spPr>
        <p:txBody>
          <a:bodyPr vert="horz" wrap="square" lIns="92433" tIns="46217" rIns="92433" bIns="46217" numCol="1" anchor="b" anchorCtr="0" compatLnSpc="1">
            <a:prstTxWarp prst="textNoShape">
              <a:avLst/>
            </a:prstTxWarp>
          </a:bodyPr>
          <a:lstStyle>
            <a:lvl1pPr algn="r" defTabSz="923925">
              <a:defRPr sz="1200" b="0">
                <a:solidFill>
                  <a:schemeClr val="tx1"/>
                </a:solidFill>
              </a:defRPr>
            </a:lvl1pPr>
          </a:lstStyle>
          <a:p>
            <a:fld id="{C98442C8-E4C5-1D4A-A3A3-3397D1852B7A}" type="slidenum">
              <a:rPr lang="en-US"/>
              <a:pPr/>
              <a:t>‹#›</a:t>
            </a:fld>
            <a:endParaRPr lang="en-US"/>
          </a:p>
        </p:txBody>
      </p:sp>
    </p:spTree>
    <p:extLst>
      <p:ext uri="{BB962C8B-B14F-4D97-AF65-F5344CB8AC3E}">
        <p14:creationId xmlns:p14="http://schemas.microsoft.com/office/powerpoint/2010/main" val="1870905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hdr" sz="quarter"/>
          </p:nvPr>
        </p:nvSpPr>
        <p:spPr bwMode="auto">
          <a:xfrm>
            <a:off x="0" y="0"/>
            <a:ext cx="2982913" cy="463550"/>
          </a:xfrm>
          <a:prstGeom prst="rect">
            <a:avLst/>
          </a:prstGeom>
          <a:noFill/>
          <a:ln w="9525">
            <a:noFill/>
            <a:miter lim="800000"/>
            <a:headEnd/>
            <a:tailEnd/>
          </a:ln>
          <a:effectLst/>
        </p:spPr>
        <p:txBody>
          <a:bodyPr vert="horz" wrap="square" lIns="92433" tIns="46217" rIns="92433" bIns="46217" numCol="1" anchor="t" anchorCtr="0" compatLnSpc="1">
            <a:prstTxWarp prst="textNoShape">
              <a:avLst/>
            </a:prstTxWarp>
          </a:bodyPr>
          <a:lstStyle>
            <a:lvl1pP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132099" name="Rectangle 3"/>
          <p:cNvSpPr>
            <a:spLocks noGrp="1" noChangeArrowheads="1"/>
          </p:cNvSpPr>
          <p:nvPr>
            <p:ph type="dt" idx="1"/>
          </p:nvPr>
        </p:nvSpPr>
        <p:spPr bwMode="auto">
          <a:xfrm>
            <a:off x="3897313" y="0"/>
            <a:ext cx="2982912" cy="463550"/>
          </a:xfrm>
          <a:prstGeom prst="rect">
            <a:avLst/>
          </a:prstGeom>
          <a:noFill/>
          <a:ln w="9525">
            <a:noFill/>
            <a:miter lim="800000"/>
            <a:headEnd/>
            <a:tailEnd/>
          </a:ln>
          <a:effectLst/>
        </p:spPr>
        <p:txBody>
          <a:bodyPr vert="horz" wrap="square" lIns="92433" tIns="46217" rIns="92433" bIns="46217" numCol="1" anchor="t" anchorCtr="0" compatLnSpc="1">
            <a:prstTxWarp prst="textNoShape">
              <a:avLst/>
            </a:prstTxWarp>
          </a:bodyPr>
          <a:lstStyle>
            <a:lvl1pPr algn="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148484" name="Rectangle 4"/>
          <p:cNvSpPr>
            <a:spLocks noGrp="1" noRot="1" noChangeAspect="1" noChangeArrowheads="1" noTextEdit="1"/>
          </p:cNvSpPr>
          <p:nvPr>
            <p:ph type="sldImg" idx="2"/>
          </p:nvPr>
        </p:nvSpPr>
        <p:spPr bwMode="auto">
          <a:xfrm>
            <a:off x="1116013" y="696913"/>
            <a:ext cx="4649787" cy="34877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2101" name="Rectangle 5"/>
          <p:cNvSpPr>
            <a:spLocks noGrp="1" noChangeArrowheads="1"/>
          </p:cNvSpPr>
          <p:nvPr>
            <p:ph type="body" sz="quarter" idx="3"/>
          </p:nvPr>
        </p:nvSpPr>
        <p:spPr bwMode="auto">
          <a:xfrm>
            <a:off x="688975" y="4416425"/>
            <a:ext cx="5503863" cy="4183063"/>
          </a:xfrm>
          <a:prstGeom prst="rect">
            <a:avLst/>
          </a:prstGeom>
          <a:noFill/>
          <a:ln w="9525">
            <a:noFill/>
            <a:miter lim="800000"/>
            <a:headEnd/>
            <a:tailEnd/>
          </a:ln>
          <a:effectLst/>
        </p:spPr>
        <p:txBody>
          <a:bodyPr vert="horz" wrap="square" lIns="92433" tIns="46217" rIns="92433" bIns="4621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32102" name="Rectangle 6"/>
          <p:cNvSpPr>
            <a:spLocks noGrp="1" noChangeArrowheads="1"/>
          </p:cNvSpPr>
          <p:nvPr>
            <p:ph type="ftr" sz="quarter" idx="4"/>
          </p:nvPr>
        </p:nvSpPr>
        <p:spPr bwMode="auto">
          <a:xfrm>
            <a:off x="0" y="8831263"/>
            <a:ext cx="2982913" cy="463550"/>
          </a:xfrm>
          <a:prstGeom prst="rect">
            <a:avLst/>
          </a:prstGeom>
          <a:noFill/>
          <a:ln w="9525">
            <a:noFill/>
            <a:miter lim="800000"/>
            <a:headEnd/>
            <a:tailEnd/>
          </a:ln>
          <a:effectLst/>
        </p:spPr>
        <p:txBody>
          <a:bodyPr vert="horz" wrap="square" lIns="92433" tIns="46217" rIns="92433" bIns="46217" numCol="1" anchor="b" anchorCtr="0" compatLnSpc="1">
            <a:prstTxWarp prst="textNoShape">
              <a:avLst/>
            </a:prstTxWarp>
          </a:bodyPr>
          <a:lstStyle>
            <a:lvl1pPr defTabSz="924539">
              <a:spcBef>
                <a:spcPct val="0"/>
              </a:spcBef>
              <a:buClrTx/>
              <a:buFontTx/>
              <a:buNone/>
              <a:defRPr sz="1200" b="0" dirty="0">
                <a:solidFill>
                  <a:schemeClr val="tx1"/>
                </a:solidFill>
                <a:latin typeface="Arial" charset="0"/>
                <a:ea typeface="+mn-ea"/>
                <a:cs typeface="+mn-cs"/>
              </a:defRPr>
            </a:lvl1pPr>
          </a:lstStyle>
          <a:p>
            <a:pPr>
              <a:defRPr/>
            </a:pPr>
            <a:endParaRPr lang="en-US"/>
          </a:p>
        </p:txBody>
      </p:sp>
      <p:sp>
        <p:nvSpPr>
          <p:cNvPr id="132103" name="Rectangle 7"/>
          <p:cNvSpPr>
            <a:spLocks noGrp="1" noChangeArrowheads="1"/>
          </p:cNvSpPr>
          <p:nvPr>
            <p:ph type="sldNum" sz="quarter" idx="5"/>
          </p:nvPr>
        </p:nvSpPr>
        <p:spPr bwMode="auto">
          <a:xfrm>
            <a:off x="3897313" y="8831263"/>
            <a:ext cx="2982912" cy="463550"/>
          </a:xfrm>
          <a:prstGeom prst="rect">
            <a:avLst/>
          </a:prstGeom>
          <a:noFill/>
          <a:ln w="9525">
            <a:noFill/>
            <a:miter lim="800000"/>
            <a:headEnd/>
            <a:tailEnd/>
          </a:ln>
          <a:effectLst/>
        </p:spPr>
        <p:txBody>
          <a:bodyPr vert="horz" wrap="square" lIns="92433" tIns="46217" rIns="92433" bIns="46217" numCol="1" anchor="b" anchorCtr="0" compatLnSpc="1">
            <a:prstTxWarp prst="textNoShape">
              <a:avLst/>
            </a:prstTxWarp>
          </a:bodyPr>
          <a:lstStyle>
            <a:lvl1pPr algn="r" defTabSz="923925">
              <a:defRPr sz="1200" b="0">
                <a:solidFill>
                  <a:schemeClr val="tx1"/>
                </a:solidFill>
              </a:defRPr>
            </a:lvl1pPr>
          </a:lstStyle>
          <a:p>
            <a:fld id="{D628450A-4563-524E-9060-CBD2D49DCE8C}" type="slidenum">
              <a:rPr lang="en-US"/>
              <a:pPr/>
              <a:t>‹#›</a:t>
            </a:fld>
            <a:endParaRPr lang="en-US"/>
          </a:p>
        </p:txBody>
      </p:sp>
    </p:spTree>
    <p:extLst>
      <p:ext uri="{BB962C8B-B14F-4D97-AF65-F5344CB8AC3E}">
        <p14:creationId xmlns:p14="http://schemas.microsoft.com/office/powerpoint/2010/main" val="20927682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F17E43E9-3630-8E43-A0D2-5BC086DC9543}" type="slidenum">
              <a:rPr lang="en-US" sz="1200" b="0">
                <a:solidFill>
                  <a:schemeClr val="tx1"/>
                </a:solidFill>
              </a:rPr>
              <a:pPr eaLnBrk="1" hangingPunct="1">
                <a:spcBef>
                  <a:spcPct val="0"/>
                </a:spcBef>
                <a:buClrTx/>
                <a:buFontTx/>
                <a:buNone/>
              </a:pPr>
              <a:t>1</a:t>
            </a:fld>
            <a:endParaRPr lang="en-US" sz="1200" b="0">
              <a:solidFill>
                <a:schemeClr val="tx1"/>
              </a:solidFill>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 typeface="+mj-lt"/>
              <a:buNone/>
            </a:pPr>
            <a:r>
              <a:rPr lang="en-US" smtClean="0"/>
              <a:t>So…..the big question is, “When Do I Start to Use the Games?”  See next slide</a:t>
            </a:r>
          </a:p>
        </p:txBody>
      </p:sp>
      <p:sp>
        <p:nvSpPr>
          <p:cNvPr id="4" name="Slide Number Placeholder 3"/>
          <p:cNvSpPr>
            <a:spLocks noGrp="1"/>
          </p:cNvSpPr>
          <p:nvPr>
            <p:ph type="sldNum" sz="quarter" idx="5"/>
          </p:nvPr>
        </p:nvSpPr>
        <p:spPr/>
        <p:txBody>
          <a:bodyPr/>
          <a:lstStyle/>
          <a:p>
            <a:pPr>
              <a:defRPr/>
            </a:pPr>
            <a:fld id="{AA8FDCA3-1AB1-4459-B361-C74F8819281E}" type="slidenum">
              <a:rPr lang="en-US" smtClean="0"/>
              <a:pPr>
                <a:defRPr/>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buFont typeface="+mj-lt"/>
              <a:buNone/>
              <a:defRPr/>
            </a:pPr>
            <a:r>
              <a:rPr lang="en-US" dirty="0" smtClean="0"/>
              <a:t>So…..the big question is, “When Do I Start to Use the Games?”  Remember that each child is different and needs different training.  Also, remember that the games can be used for several different things:  </a:t>
            </a:r>
          </a:p>
          <a:p>
            <a:pPr marL="231115" indent="-231115" eaLnBrk="1" hangingPunct="1">
              <a:buFont typeface="+mj-lt"/>
              <a:buAutoNum type="arabicPeriod"/>
              <a:defRPr/>
            </a:pPr>
            <a:r>
              <a:rPr lang="en-US" dirty="0" smtClean="0"/>
              <a:t>To help learn the guide sounds</a:t>
            </a:r>
          </a:p>
          <a:p>
            <a:pPr marL="231115" indent="-231115" eaLnBrk="1" hangingPunct="1">
              <a:buFont typeface="+mj-lt"/>
              <a:buAutoNum type="arabicPeriod"/>
              <a:defRPr/>
            </a:pPr>
            <a:r>
              <a:rPr lang="en-US" dirty="0" smtClean="0"/>
              <a:t>To enhance training with visuals</a:t>
            </a:r>
          </a:p>
          <a:p>
            <a:pPr marL="231115" indent="-231115" eaLnBrk="1" hangingPunct="1">
              <a:buFont typeface="+mj-lt"/>
              <a:buAutoNum type="arabicPeriod"/>
              <a:defRPr/>
            </a:pPr>
            <a:r>
              <a:rPr lang="en-US" dirty="0" smtClean="0"/>
              <a:t>To motivate</a:t>
            </a:r>
          </a:p>
          <a:p>
            <a:pPr marL="231115" indent="-231115" eaLnBrk="1" hangingPunct="1">
              <a:buFont typeface="+mj-lt"/>
              <a:buAutoNum type="arabicPeriod"/>
              <a:defRPr/>
            </a:pPr>
            <a:r>
              <a:rPr lang="en-US" dirty="0" smtClean="0"/>
              <a:t>To improve overall scores and focus (longer sessions)</a:t>
            </a:r>
          </a:p>
        </p:txBody>
      </p:sp>
      <p:sp>
        <p:nvSpPr>
          <p:cNvPr id="4" name="Slide Number Placeholder 3"/>
          <p:cNvSpPr>
            <a:spLocks noGrp="1"/>
          </p:cNvSpPr>
          <p:nvPr>
            <p:ph type="sldNum" sz="quarter" idx="5"/>
          </p:nvPr>
        </p:nvSpPr>
        <p:spPr/>
        <p:txBody>
          <a:bodyPr/>
          <a:lstStyle/>
          <a:p>
            <a:pPr>
              <a:defRPr/>
            </a:pPr>
            <a:fld id="{392BFD68-448A-46DA-ADCE-74720C6E9FAA}" type="slidenum">
              <a:rPr lang="en-US" smtClean="0"/>
              <a:pPr>
                <a:defRPr/>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You can use the visuals to help with some tracking – HOWEVER – be aware that this is often TOO MUCH visual for a new learner, and unless the child is training in Phase 3-4 it might be overwhelming.  </a:t>
            </a:r>
            <a:r>
              <a:rPr lang="en-US" b="1" i="1" smtClean="0"/>
              <a:t>Use your best judgment</a:t>
            </a:r>
            <a:r>
              <a:rPr lang="en-US" smtClean="0"/>
              <a:t>, which is often a </a:t>
            </a:r>
            <a:r>
              <a:rPr lang="en-US" b="1" smtClean="0"/>
              <a:t>“try and fail” method – Try it.  If it succeeds, use it.  If it fails, head back to simplicity!  </a:t>
            </a:r>
            <a:r>
              <a:rPr lang="en-US" smtClean="0"/>
              <a:t>Remember that sometimes you won’t know if it’s too much right away.  Sensory overload at times isn’t evident until the car ride home, or the next day.  Remember to ask parents how the child did following big changes to training.  </a:t>
            </a:r>
            <a:endParaRPr lang="en-US" b="1" smtClean="0"/>
          </a:p>
        </p:txBody>
      </p:sp>
      <p:sp>
        <p:nvSpPr>
          <p:cNvPr id="4" name="Slide Number Placeholder 3"/>
          <p:cNvSpPr>
            <a:spLocks noGrp="1"/>
          </p:cNvSpPr>
          <p:nvPr>
            <p:ph type="sldNum" sz="quarter" idx="5"/>
          </p:nvPr>
        </p:nvSpPr>
        <p:spPr/>
        <p:txBody>
          <a:bodyPr/>
          <a:lstStyle/>
          <a:p>
            <a:pPr>
              <a:defRPr/>
            </a:pPr>
            <a:fld id="{DC0DC186-59DE-4D3C-9949-4C2410FDD8F8}" type="slidenum">
              <a:rPr lang="en-US" smtClean="0"/>
              <a:pPr>
                <a:defRPr/>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You can use the games as a “reward” session between work sessions or as a motivation – “Johnny, if you get a score below 65 ms on this two minute task, I will let you choose a game to play for your next 2 minute task!”</a:t>
            </a:r>
          </a:p>
        </p:txBody>
      </p:sp>
      <p:sp>
        <p:nvSpPr>
          <p:cNvPr id="4" name="Slide Number Placeholder 3"/>
          <p:cNvSpPr>
            <a:spLocks noGrp="1"/>
          </p:cNvSpPr>
          <p:nvPr>
            <p:ph type="sldNum" sz="quarter" idx="5"/>
          </p:nvPr>
        </p:nvSpPr>
        <p:spPr/>
        <p:txBody>
          <a:bodyPr/>
          <a:lstStyle/>
          <a:p>
            <a:pPr>
              <a:defRPr/>
            </a:pPr>
            <a:fld id="{6C98F08B-80D5-4E82-8710-78B8A887F3DE}" type="slidenum">
              <a:rPr lang="en-US" smtClean="0"/>
              <a:pPr>
                <a:defRPr/>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Remember that to motivate the kids to get “greens” we can now adjust the level of SRO from 10 to 60 ms.  When you increase the SRO levels, you increase the possibility that the child will succeed at getting greens more, which gives two rewards – the screen reward (visual) and the SRO bell reward (auditory)</a:t>
            </a:r>
          </a:p>
        </p:txBody>
      </p:sp>
      <p:sp>
        <p:nvSpPr>
          <p:cNvPr id="4" name="Slide Number Placeholder 3"/>
          <p:cNvSpPr>
            <a:spLocks noGrp="1"/>
          </p:cNvSpPr>
          <p:nvPr>
            <p:ph type="sldNum" sz="quarter" idx="5"/>
          </p:nvPr>
        </p:nvSpPr>
        <p:spPr/>
        <p:txBody>
          <a:bodyPr/>
          <a:lstStyle/>
          <a:p>
            <a:pPr>
              <a:defRPr/>
            </a:pPr>
            <a:fld id="{F75EA484-E78A-4AC5-82DB-F866F6B4D63A}" type="slidenum">
              <a:rPr lang="en-US" smtClean="0"/>
              <a:pPr>
                <a:defRPr/>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Once a child is training in phases 3-4, you can use the games to help with longer tasks – Remember to watch your settings!  The child still needs to work at this, so the settings continually need to be changing to accommodate their level of skill.  </a:t>
            </a:r>
          </a:p>
        </p:txBody>
      </p:sp>
      <p:sp>
        <p:nvSpPr>
          <p:cNvPr id="4" name="Slide Number Placeholder 3"/>
          <p:cNvSpPr>
            <a:spLocks noGrp="1"/>
          </p:cNvSpPr>
          <p:nvPr>
            <p:ph type="sldNum" sz="quarter" idx="5"/>
          </p:nvPr>
        </p:nvSpPr>
        <p:spPr/>
        <p:txBody>
          <a:bodyPr/>
          <a:lstStyle/>
          <a:p>
            <a:pPr>
              <a:defRPr/>
            </a:pPr>
            <a:fld id="{0FDD65B5-17EB-470C-9C74-C1CCD7C9F782}" type="slidenum">
              <a:rPr lang="en-US" smtClean="0"/>
              <a:pPr>
                <a:defRPr/>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p:cNvSpPr>
            <a:spLocks noGrp="1" noRot="1" noChangeAspect="1" noTextEdit="1"/>
          </p:cNvSpPr>
          <p:nvPr>
            <p:ph type="sldImg"/>
          </p:nvPr>
        </p:nvSpPr>
        <p:spPr>
          <a:ln/>
        </p:spPr>
      </p:sp>
      <p:sp>
        <p:nvSpPr>
          <p:cNvPr id="198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98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F8FDAE43-1D49-44FE-ACE7-3E54088CF780}" type="slidenum">
              <a:rPr lang="en-US" sz="1200" b="0" smtClean="0">
                <a:solidFill>
                  <a:schemeClr val="tx1"/>
                </a:solidFill>
              </a:rPr>
              <a:pPr eaLnBrk="1" hangingPunct="1"/>
              <a:t>19</a:t>
            </a:fld>
            <a:endParaRPr lang="en-US" sz="1200" b="0" smtClean="0">
              <a:solidFill>
                <a:schemeClr val="tx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mn-ea"/>
                <a:cs typeface="+mn-cs"/>
              </a:rPr>
              <a:t>- The first thing to look for is the difference between task 1 and task 14. For most people, task 14 will be a higher score because of the extra distraction of the guide sounds. This will give you an idea as to where to start their difficulty level for their training.  When you see higher scores, begin with fewer reps. </a:t>
            </a:r>
            <a:endParaRPr lang="en-US" dirty="0"/>
          </a:p>
        </p:txBody>
      </p:sp>
      <p:sp>
        <p:nvSpPr>
          <p:cNvPr id="4" name="Slide Number Placeholder 3"/>
          <p:cNvSpPr>
            <a:spLocks noGrp="1"/>
          </p:cNvSpPr>
          <p:nvPr>
            <p:ph type="sldNum" sz="quarter" idx="10"/>
          </p:nvPr>
        </p:nvSpPr>
        <p:spPr/>
        <p:txBody>
          <a:bodyPr/>
          <a:lstStyle/>
          <a:p>
            <a:fld id="{76FB9B30-9F19-4F41-9E6C-8BDA979BF386}" type="slidenum">
              <a:rPr lang="en-US" smtClean="0"/>
              <a:t>20</a:t>
            </a:fld>
            <a:endParaRPr lang="en-US"/>
          </a:p>
        </p:txBody>
      </p:sp>
    </p:spTree>
    <p:extLst>
      <p:ext uri="{BB962C8B-B14F-4D97-AF65-F5344CB8AC3E}">
        <p14:creationId xmlns:p14="http://schemas.microsoft.com/office/powerpoint/2010/main" val="1130231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ea typeface="+mn-ea"/>
                <a:cs typeface="+mn-cs"/>
              </a:rPr>
              <a:t>- The first thing to look for is the difference between task 1 and task 14. For most people, task 14 will be a higher score because of the extra distraction of the guide sounds. This will give you an idea as to where to start their difficulty level for their training.  When you see higher scores, begin with fewer reps. </a:t>
            </a:r>
            <a:endParaRPr lang="en-US" dirty="0"/>
          </a:p>
        </p:txBody>
      </p:sp>
      <p:sp>
        <p:nvSpPr>
          <p:cNvPr id="4" name="Slide Number Placeholder 3"/>
          <p:cNvSpPr>
            <a:spLocks noGrp="1"/>
          </p:cNvSpPr>
          <p:nvPr>
            <p:ph type="sldNum" sz="quarter" idx="10"/>
          </p:nvPr>
        </p:nvSpPr>
        <p:spPr/>
        <p:txBody>
          <a:bodyPr/>
          <a:lstStyle/>
          <a:p>
            <a:fld id="{76FB9B30-9F19-4F41-9E6C-8BDA979BF386}" type="slidenum">
              <a:rPr lang="en-US" smtClean="0"/>
              <a:t>21</a:t>
            </a:fld>
            <a:endParaRPr lang="en-US"/>
          </a:p>
        </p:txBody>
      </p:sp>
    </p:spTree>
    <p:extLst>
      <p:ext uri="{BB962C8B-B14F-4D97-AF65-F5344CB8AC3E}">
        <p14:creationId xmlns:p14="http://schemas.microsoft.com/office/powerpoint/2010/main" val="1130231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face</a:t>
            </a:r>
            <a:r>
              <a:rPr lang="en-US" baseline="0" dirty="0" smtClean="0"/>
              <a:t> it. IM was meant to be offered for home use. It’s not a realistic expectation for a family to come to the clinic as much as IM needs to be done.</a:t>
            </a:r>
            <a:endParaRPr lang="en-US" dirty="0"/>
          </a:p>
        </p:txBody>
      </p:sp>
      <p:sp>
        <p:nvSpPr>
          <p:cNvPr id="4" name="Slide Number Placeholder 3"/>
          <p:cNvSpPr>
            <a:spLocks noGrp="1"/>
          </p:cNvSpPr>
          <p:nvPr>
            <p:ph type="sldNum" sz="quarter" idx="10"/>
          </p:nvPr>
        </p:nvSpPr>
        <p:spPr/>
        <p:txBody>
          <a:bodyPr/>
          <a:lstStyle/>
          <a:p>
            <a:fld id="{76FB9B30-9F19-4F41-9E6C-8BDA979BF386}" type="slidenum">
              <a:rPr lang="en-US" smtClean="0"/>
              <a:t>23</a:t>
            </a:fld>
            <a:endParaRPr lang="en-US"/>
          </a:p>
        </p:txBody>
      </p:sp>
    </p:spTree>
    <p:extLst>
      <p:ext uri="{BB962C8B-B14F-4D97-AF65-F5344CB8AC3E}">
        <p14:creationId xmlns:p14="http://schemas.microsoft.com/office/powerpoint/2010/main" val="250703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defTabSz="922338"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defTabSz="922338"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defTabSz="922338"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defTabSz="922338"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defTabSz="922338"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defTabSz="922338"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defTabSz="922338"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defTabSz="922338"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1033DC38-7E6D-154B-A031-8385D53E9883}" type="slidenum">
              <a:rPr lang="en-US" sz="1200" b="0">
                <a:solidFill>
                  <a:schemeClr val="tx1"/>
                </a:solidFill>
              </a:rPr>
              <a:pPr eaLnBrk="1" hangingPunct="1">
                <a:spcBef>
                  <a:spcPct val="0"/>
                </a:spcBef>
                <a:buClrTx/>
                <a:buFontTx/>
                <a:buNone/>
              </a:pPr>
              <a:t>2</a:t>
            </a:fld>
            <a:endParaRPr lang="en-US" sz="1200" b="0">
              <a:solidFill>
                <a:schemeClr val="tx1"/>
              </a:solidFill>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5</a:t>
            </a:r>
          </a:p>
          <a:p>
            <a:pPr eaLnBrk="1" hangingPunct="1"/>
            <a:r>
              <a:rPr lang="en-US"/>
              <a:t>How did he get there?.....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207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itchFamily="34" charset="0"/>
              <a:ea typeface="ＭＳ Ｐゴシック" pitchFamily="34" charset="-128"/>
            </a:endParaRPr>
          </a:p>
        </p:txBody>
      </p:sp>
      <p:sp>
        <p:nvSpPr>
          <p:cNvPr id="207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pitchFamily="34" charset="0"/>
                <a:ea typeface="ＭＳ Ｐゴシック" pitchFamily="34" charset="-128"/>
              </a:defRPr>
            </a:lvl1pPr>
            <a:lvl2pPr marL="742950" indent="-285750" defTabSz="923925" eaLnBrk="0" hangingPunct="0">
              <a:defRPr sz="2800" b="1">
                <a:solidFill>
                  <a:schemeClr val="bg1"/>
                </a:solidFill>
                <a:latin typeface="Arial" pitchFamily="34" charset="0"/>
                <a:ea typeface="ＭＳ Ｐゴシック" pitchFamily="34" charset="-128"/>
              </a:defRPr>
            </a:lvl2pPr>
            <a:lvl3pPr marL="1143000" indent="-228600" defTabSz="923925" eaLnBrk="0" hangingPunct="0">
              <a:defRPr sz="2800" b="1">
                <a:solidFill>
                  <a:schemeClr val="bg1"/>
                </a:solidFill>
                <a:latin typeface="Arial" pitchFamily="34" charset="0"/>
                <a:ea typeface="ＭＳ Ｐゴシック" pitchFamily="34" charset="-128"/>
              </a:defRPr>
            </a:lvl3pPr>
            <a:lvl4pPr marL="1600200" indent="-228600" defTabSz="923925" eaLnBrk="0" hangingPunct="0">
              <a:defRPr sz="2800" b="1">
                <a:solidFill>
                  <a:schemeClr val="bg1"/>
                </a:solidFill>
                <a:latin typeface="Arial" pitchFamily="34" charset="0"/>
                <a:ea typeface="ＭＳ Ｐゴシック" pitchFamily="34" charset="-128"/>
              </a:defRPr>
            </a:lvl4pPr>
            <a:lvl5pPr marL="2057400" indent="-228600" defTabSz="923925" eaLnBrk="0" hangingPunct="0">
              <a:defRPr sz="2800" b="1">
                <a:solidFill>
                  <a:schemeClr val="bg1"/>
                </a:solidFill>
                <a:latin typeface="Arial" pitchFamily="34"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pitchFamily="34"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pitchFamily="34"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pitchFamily="34"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pitchFamily="34" charset="0"/>
                <a:ea typeface="ＭＳ Ｐゴシック" pitchFamily="34" charset="-128"/>
              </a:defRPr>
            </a:lvl9pPr>
          </a:lstStyle>
          <a:p>
            <a:pPr eaLnBrk="1" hangingPunct="1"/>
            <a:fld id="{F1DE2DCD-93EE-4A4F-9406-AEA85927EBB7}" type="slidenum">
              <a:rPr lang="en-US" sz="1200" b="0" smtClean="0">
                <a:solidFill>
                  <a:schemeClr val="tx1"/>
                </a:solidFill>
              </a:rPr>
              <a:pPr eaLnBrk="1" hangingPunct="1"/>
              <a:t>24</a:t>
            </a:fld>
            <a:endParaRPr lang="en-US" sz="1200" b="0" smtClean="0">
              <a:solidFill>
                <a:schemeClr val="tx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p:cNvSpPr>
            <a:spLocks noGrp="1" noRot="1" noChangeAspect="1" noTextEdit="1"/>
          </p:cNvSpPr>
          <p:nvPr>
            <p:ph type="sldImg"/>
          </p:nvPr>
        </p:nvSpPr>
        <p:spPr>
          <a:ln/>
        </p:spPr>
      </p:sp>
      <p:sp>
        <p:nvSpPr>
          <p:cNvPr id="1986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ea typeface="ＭＳ Ｐゴシック" pitchFamily="34" charset="-128"/>
            </a:endParaRPr>
          </a:p>
        </p:txBody>
      </p:sp>
      <p:sp>
        <p:nvSpPr>
          <p:cNvPr id="1986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F8FDAE43-1D49-44FE-ACE7-3E54088CF780}" type="slidenum">
              <a:rPr lang="en-US" sz="1200" b="0" smtClean="0">
                <a:solidFill>
                  <a:schemeClr val="tx1"/>
                </a:solidFill>
              </a:rPr>
              <a:pPr eaLnBrk="1" hangingPunct="1"/>
              <a:t>27</a:t>
            </a:fld>
            <a:endParaRPr lang="en-US" sz="1200" b="0" smtClean="0">
              <a:solidFill>
                <a:schemeClr val="tx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Slide Image Placeholder 1"/>
          <p:cNvSpPr>
            <a:spLocks noGrp="1" noRot="1" noChangeAspect="1" noTextEdit="1"/>
          </p:cNvSpPr>
          <p:nvPr>
            <p:ph type="sldImg"/>
          </p:nvPr>
        </p:nvSpPr>
        <p:spPr>
          <a:ln/>
        </p:spPr>
      </p:sp>
      <p:sp>
        <p:nvSpPr>
          <p:cNvPr id="281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The F and the T are links to the appropriate pages!</a:t>
            </a:r>
          </a:p>
        </p:txBody>
      </p:sp>
      <p:sp>
        <p:nvSpPr>
          <p:cNvPr id="281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defTabSz="923925"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defTabSz="923925"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fld id="{7E1666AA-FD40-4C42-8863-9F01BD3A1617}" type="slidenum">
              <a:rPr lang="en-US" sz="1200" b="0">
                <a:solidFill>
                  <a:schemeClr val="tx1"/>
                </a:solidFill>
              </a:rPr>
              <a:pPr eaLnBrk="1" hangingPunct="1">
                <a:spcBef>
                  <a:spcPct val="0"/>
                </a:spcBef>
                <a:buClrTx/>
                <a:buFontTx/>
                <a:buNone/>
              </a:pPr>
              <a:t>28</a:t>
            </a:fld>
            <a:endParaRPr lang="en-US" sz="1200" b="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noFill/>
        </p:spPr>
        <p:txBody>
          <a:bodyPr/>
          <a:lstStyle/>
          <a:p>
            <a:fld id="{951018D8-AAF1-43D1-A328-86281DE6E29C}" type="slidenum">
              <a:rPr lang="en-US"/>
              <a:pPr/>
              <a:t>3</a:t>
            </a:fld>
            <a:endParaRPr lang="en-US" dirty="0"/>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eaLnBrk="1" hangingPunct="1"/>
            <a:r>
              <a:rPr lang="en-US" dirty="0" smtClean="0">
                <a:latin typeface="Arial" pitchFamily="34" charset="0"/>
                <a:ea typeface="ＭＳ Ｐゴシック" charset="-128"/>
              </a:rPr>
              <a:t>USE DISCIPLINE</a:t>
            </a:r>
            <a:r>
              <a:rPr lang="en-US" baseline="0" dirty="0" smtClean="0">
                <a:latin typeface="Arial" pitchFamily="34" charset="0"/>
                <a:ea typeface="ＭＳ Ｐゴシック" charset="-128"/>
              </a:rPr>
              <a:t> SPECIFIC TESTS TO EVALUATE CLIENTS FIRST!</a:t>
            </a:r>
            <a:endParaRPr lang="en-US" dirty="0" smtClean="0">
              <a:latin typeface="Arial" pitchFamily="34" charset="0"/>
              <a:ea typeface="ＭＳ Ｐゴシック" charset="-128"/>
            </a:endParaRPr>
          </a:p>
          <a:p>
            <a:pPr eaLnBrk="1" hangingPunct="1"/>
            <a:endParaRPr lang="en-US" dirty="0" smtClean="0">
              <a:latin typeface="Arial" pitchFamily="34" charset="0"/>
              <a:ea typeface="ＭＳ Ｐゴシック" charset="-128"/>
            </a:endParaRPr>
          </a:p>
          <a:p>
            <a:pPr eaLnBrk="1" hangingPunct="1"/>
            <a:r>
              <a:rPr lang="en-US" dirty="0" smtClean="0">
                <a:latin typeface="Arial" pitchFamily="34" charset="0"/>
                <a:ea typeface="ＭＳ Ｐゴシック" charset="-128"/>
              </a:rPr>
              <a:t>Assess the following areas of performance (</a:t>
            </a:r>
            <a:r>
              <a:rPr lang="en-US" b="1" dirty="0" smtClean="0">
                <a:latin typeface="Arial" pitchFamily="34" charset="0"/>
                <a:ea typeface="ＭＳ Ｐゴシック" charset="-128"/>
              </a:rPr>
              <a:t>as appropriate</a:t>
            </a:r>
            <a:r>
              <a:rPr lang="en-US" dirty="0" smtClean="0">
                <a:latin typeface="Arial" pitchFamily="34" charset="0"/>
                <a:ea typeface="ＭＳ Ｐゴシック" charset="-128"/>
              </a:rPr>
              <a:t>):</a:t>
            </a:r>
          </a:p>
          <a:p>
            <a:pPr lvl="1" eaLnBrk="1" hangingPunct="1"/>
            <a:r>
              <a:rPr lang="en-US" dirty="0" smtClean="0">
                <a:latin typeface="Arial" pitchFamily="34" charset="0"/>
                <a:ea typeface="ＭＳ Ｐゴシック" charset="-128"/>
              </a:rPr>
              <a:t>Sensory, Motor, Cognitive, Language, Speech, Behavior, Academic, Community</a:t>
            </a:r>
          </a:p>
          <a:p>
            <a:pPr eaLnBrk="1" hangingPunct="1"/>
            <a:endParaRPr lang="en-US" dirty="0" smtClean="0">
              <a:latin typeface="Arial" pitchFamily="34" charset="0"/>
              <a:ea typeface="ＭＳ Ｐゴシック" charset="-128"/>
            </a:endParaRPr>
          </a:p>
          <a:p>
            <a:pPr eaLnBrk="1" hangingPunct="1"/>
            <a:endParaRPr lang="en-US" dirty="0" smtClean="0">
              <a:latin typeface="Arial" pitchFamily="34" charset="0"/>
              <a:ea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sz="2800" b="1">
                <a:solidFill>
                  <a:schemeClr val="bg1"/>
                </a:solidFill>
                <a:latin typeface="Arial" charset="0"/>
                <a:ea typeface="ＭＳ Ｐゴシック" pitchFamily="34" charset="-128"/>
              </a:defRPr>
            </a:lvl1pPr>
            <a:lvl2pPr marL="742950" indent="-285750" defTabSz="923925" eaLnBrk="0" hangingPunct="0">
              <a:defRPr sz="2800" b="1">
                <a:solidFill>
                  <a:schemeClr val="bg1"/>
                </a:solidFill>
                <a:latin typeface="Arial" charset="0"/>
                <a:ea typeface="ＭＳ Ｐゴシック" pitchFamily="34" charset="-128"/>
              </a:defRPr>
            </a:lvl2pPr>
            <a:lvl3pPr marL="1143000" indent="-228600" defTabSz="923925" eaLnBrk="0" hangingPunct="0">
              <a:defRPr sz="2800" b="1">
                <a:solidFill>
                  <a:schemeClr val="bg1"/>
                </a:solidFill>
                <a:latin typeface="Arial" charset="0"/>
                <a:ea typeface="ＭＳ Ｐゴシック" pitchFamily="34" charset="-128"/>
              </a:defRPr>
            </a:lvl3pPr>
            <a:lvl4pPr marL="1600200" indent="-228600" defTabSz="923925" eaLnBrk="0" hangingPunct="0">
              <a:defRPr sz="2800" b="1">
                <a:solidFill>
                  <a:schemeClr val="bg1"/>
                </a:solidFill>
                <a:latin typeface="Arial" charset="0"/>
                <a:ea typeface="ＭＳ Ｐゴシック" pitchFamily="34" charset="-128"/>
              </a:defRPr>
            </a:lvl4pPr>
            <a:lvl5pPr marL="2057400" indent="-228600" defTabSz="923925" eaLnBrk="0" hangingPunct="0">
              <a:defRPr sz="2800" b="1">
                <a:solidFill>
                  <a:schemeClr val="bg1"/>
                </a:solidFill>
                <a:latin typeface="Arial" charset="0"/>
                <a:ea typeface="ＭＳ Ｐゴシック" pitchFamily="34" charset="-128"/>
              </a:defRPr>
            </a:lvl5pPr>
            <a:lvl6pPr marL="25146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6pPr>
            <a:lvl7pPr marL="29718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7pPr>
            <a:lvl8pPr marL="34290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8pPr>
            <a:lvl9pPr marL="3886200" indent="-228600" defTabSz="923925" eaLnBrk="0" fontAlgn="base" hangingPunct="0">
              <a:spcBef>
                <a:spcPct val="0"/>
              </a:spcBef>
              <a:spcAft>
                <a:spcPct val="0"/>
              </a:spcAft>
              <a:defRPr sz="2800" b="1">
                <a:solidFill>
                  <a:schemeClr val="bg1"/>
                </a:solidFill>
                <a:latin typeface="Arial" charset="0"/>
                <a:ea typeface="ＭＳ Ｐゴシック" pitchFamily="34" charset="-128"/>
              </a:defRPr>
            </a:lvl9pPr>
          </a:lstStyle>
          <a:p>
            <a:pPr eaLnBrk="1" hangingPunct="1"/>
            <a:fld id="{D1EF25C7-629E-471E-885A-DD67C344B8A8}" type="slidenum">
              <a:rPr lang="en-US" sz="1200" b="0" smtClean="0">
                <a:solidFill>
                  <a:schemeClr val="tx1"/>
                </a:solidFill>
              </a:rPr>
              <a:pPr eaLnBrk="1" hangingPunct="1"/>
              <a:t>4</a:t>
            </a:fld>
            <a:endParaRPr lang="en-US" sz="1200" b="0" smtClean="0">
              <a:solidFill>
                <a:schemeClr val="tx1"/>
              </a:solidFill>
            </a:endParaRP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ea typeface="ＭＳ Ｐゴシック" pitchFamily="34" charset="-128"/>
              </a:rPr>
              <a:t>Follow an orderly pattern.  </a:t>
            </a:r>
          </a:p>
          <a:p>
            <a:pPr eaLnBrk="1" hangingPunct="1"/>
            <a:r>
              <a:rPr lang="en-US" smtClean="0">
                <a:ea typeface="ＭＳ Ｐゴシック" pitchFamily="34" charset="-128"/>
              </a:rPr>
              <a:t>Advise that they will do several workshops today and will be competent with navigating through the IM by the end of the day.  For now, just watch you point out the features and where things are located.</a:t>
            </a:r>
          </a:p>
          <a:p>
            <a:r>
              <a:rPr lang="en-US" smtClean="0">
                <a:ea typeface="ＭＳ Ｐゴシック" pitchFamily="34" charset="-128"/>
              </a:rPr>
              <a:t>FILE - Review how to make new file and open existing file</a:t>
            </a:r>
          </a:p>
          <a:p>
            <a:r>
              <a:rPr lang="en-US" smtClean="0">
                <a:ea typeface="ＭＳ Ｐゴシック" pitchFamily="34" charset="-128"/>
              </a:rPr>
              <a:t>FILE – Review how to SAVE AS </a:t>
            </a:r>
          </a:p>
          <a:p>
            <a:r>
              <a:rPr lang="en-US" smtClean="0">
                <a:ea typeface="ＭＳ Ｐゴシック" pitchFamily="34" charset="-128"/>
              </a:rPr>
              <a:t>FILE – Review how to CLOSE a file</a:t>
            </a:r>
          </a:p>
          <a:p>
            <a:r>
              <a:rPr lang="en-US" smtClean="0">
                <a:ea typeface="ＭＳ Ｐゴシック" pitchFamily="34" charset="-128"/>
              </a:rPr>
              <a:t>TRAINING VISUALS – Review the 4 types of Indicator Screens (you may need to demo them very briefly)</a:t>
            </a:r>
          </a:p>
          <a:p>
            <a:r>
              <a:rPr lang="en-US" smtClean="0">
                <a:ea typeface="ＭＳ Ｐゴシック" pitchFamily="34" charset="-128"/>
              </a:rPr>
              <a:t>TRAINING VISUALS – Go over the options and demo a few backgrounds and games (child boy/girl, adult)</a:t>
            </a:r>
          </a:p>
          <a:p>
            <a:r>
              <a:rPr lang="en-US" smtClean="0">
                <a:ea typeface="ＭＳ Ｐゴシック" pitchFamily="34" charset="-128"/>
              </a:rPr>
              <a:t>RESULT VIEW – Show the options and that this is where to switch which view you will see</a:t>
            </a:r>
          </a:p>
          <a:p>
            <a:r>
              <a:rPr lang="en-US" smtClean="0">
                <a:ea typeface="ＭＳ Ｐゴシック" pitchFamily="34" charset="-128"/>
              </a:rPr>
              <a:t>REPORTS – Show them this is where reports are accessed and that they will be retrieving reports throughout the day to learn how to get to them and understand them</a:t>
            </a:r>
          </a:p>
          <a:p>
            <a:r>
              <a:rPr lang="en-US" smtClean="0">
                <a:ea typeface="ＭＳ Ｐゴシック" pitchFamily="34" charset="-128"/>
              </a:rPr>
              <a:t>EXERCISES – Show them this and how to select which one to view and how to close out of this.</a:t>
            </a:r>
          </a:p>
          <a:p>
            <a:r>
              <a:rPr lang="en-US" smtClean="0">
                <a:ea typeface="ＭＳ Ｐゴシック" pitchFamily="34" charset="-128"/>
              </a:rPr>
              <a:t>OPTIONS – Show them that this is where they will Authorize IM Hours (they can contact IM technical support for that when needed), and that this is where they can build an avatar for their client.</a:t>
            </a:r>
          </a:p>
          <a:p>
            <a:r>
              <a:rPr lang="en-US" smtClean="0">
                <a:ea typeface="ＭＳ Ｐゴシック" pitchFamily="34" charset="-128"/>
              </a:rPr>
              <a:t>TRAINING PANEL – Mode, exercise, count in, guide sounds on/off, auto diff – change to Regular Training so you can show them how to adjust settings in Control Panel </a:t>
            </a:r>
          </a:p>
          <a:p>
            <a:r>
              <a:rPr lang="en-US" smtClean="0">
                <a:ea typeface="ＭＳ Ｐゴシック" pitchFamily="34" charset="-128"/>
              </a:rPr>
              <a:t>PATIENT – Review information in this panel</a:t>
            </a:r>
          </a:p>
          <a:p>
            <a:r>
              <a:rPr lang="en-US" smtClean="0">
                <a:ea typeface="ＭＳ Ｐゴシック" pitchFamily="34" charset="-128"/>
              </a:rPr>
              <a:t>CONTROL PANEL – Review features.  Reps, minutes, tempo, difficulty, burst threshold, and SRO range (this is a new feature that allows you to expand/narrow the SRO range)</a:t>
            </a:r>
          </a:p>
          <a:p>
            <a:r>
              <a:rPr lang="en-US" smtClean="0">
                <a:ea typeface="ＭＳ Ｐゴシック" pitchFamily="34" charset="-128"/>
              </a:rPr>
              <a:t>SOUND VOLUMES – Review volumes for all IM sounds and master volume, also review how to add background sound/music for the games (demo a game with background sound)</a:t>
            </a:r>
          </a:p>
          <a:p>
            <a:r>
              <a:rPr lang="en-US" smtClean="0">
                <a:ea typeface="ＭＳ Ｐゴシック" pitchFamily="34" charset="-128"/>
              </a:rPr>
              <a:t>CURRENT SCORES – Review what is seen on this screen </a:t>
            </a:r>
          </a:p>
          <a:p>
            <a:r>
              <a:rPr lang="en-US" smtClean="0">
                <a:ea typeface="ＭＳ Ｐゴシック" pitchFamily="34" charset="-128"/>
              </a:rPr>
              <a:t>IM INDICATOR – Review what is seen on this screen, MCU connection, hours remaining on MCU, etc</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p:spPr>
        <p:txBody>
          <a:bodyPr/>
          <a:lstStyle/>
          <a:p>
            <a:fld id="{90936FD2-72F9-478B-A45F-0B0A8B64C027}" type="slidenum">
              <a:rPr lang="en-US">
                <a:cs typeface="Arial" pitchFamily="34" charset="0"/>
              </a:rPr>
              <a:pPr/>
              <a:t>5</a:t>
            </a:fld>
            <a:endParaRPr lang="en-US" dirty="0">
              <a:cs typeface="Arial" pitchFamily="34" charset="0"/>
            </a:endParaRPr>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pPr eaLnBrk="1" hangingPunct="1"/>
            <a:r>
              <a:rPr lang="en-US" dirty="0" smtClean="0">
                <a:latin typeface="Arial" pitchFamily="34" charset="0"/>
                <a:ea typeface="ＭＳ Ｐゴシック" charset="-128"/>
              </a:rPr>
              <a:t>Review</a:t>
            </a:r>
            <a:r>
              <a:rPr lang="en-US" baseline="0" dirty="0" smtClean="0">
                <a:latin typeface="Arial" pitchFamily="34" charset="0"/>
                <a:ea typeface="ＭＳ Ｐゴシック" charset="-128"/>
              </a:rPr>
              <a:t> of software dashboard to training features</a:t>
            </a:r>
            <a:endParaRPr lang="en-US" dirty="0" smtClean="0">
              <a:latin typeface="Arial" pitchFamily="34" charset="0"/>
              <a:ea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7"/>
          <p:cNvSpPr>
            <a:spLocks noGrp="1" noChangeArrowheads="1"/>
          </p:cNvSpPr>
          <p:nvPr>
            <p:ph type="sldNum" sz="quarter" idx="5"/>
          </p:nvPr>
        </p:nvSpPr>
        <p:spPr>
          <a:noFill/>
        </p:spPr>
        <p:txBody>
          <a:bodyPr/>
          <a:lstStyle/>
          <a:p>
            <a:fld id="{90936FD2-72F9-478B-A45F-0B0A8B64C027}" type="slidenum">
              <a:rPr lang="en-US">
                <a:cs typeface="Arial" pitchFamily="34" charset="0"/>
              </a:rPr>
              <a:pPr/>
              <a:t>6</a:t>
            </a:fld>
            <a:endParaRPr lang="en-US" dirty="0">
              <a:cs typeface="Arial" pitchFamily="34" charset="0"/>
            </a:endParaRPr>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pPr eaLnBrk="1" hangingPunct="1"/>
            <a:r>
              <a:rPr lang="en-US" dirty="0" smtClean="0">
                <a:latin typeface="Arial" pitchFamily="34" charset="0"/>
                <a:ea typeface="ＭＳ Ｐゴシック" charset="-128"/>
              </a:rPr>
              <a:t>Review</a:t>
            </a:r>
            <a:r>
              <a:rPr lang="en-US" baseline="0" dirty="0" smtClean="0">
                <a:latin typeface="Arial" pitchFamily="34" charset="0"/>
                <a:ea typeface="ＭＳ Ｐゴシック" charset="-128"/>
              </a:rPr>
              <a:t> of software dashboard to training features</a:t>
            </a:r>
            <a:endParaRPr lang="en-US" dirty="0" smtClean="0">
              <a:latin typeface="Arial" pitchFamily="34" charset="0"/>
              <a:ea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mn-lt"/>
                <a:ea typeface="+mn-ea"/>
                <a:cs typeface="+mn-cs"/>
              </a:rPr>
              <a:t>Explain</a:t>
            </a:r>
            <a:r>
              <a:rPr lang="en-US" baseline="0" dirty="0" smtClean="0">
                <a:latin typeface="+mn-lt"/>
                <a:ea typeface="+mn-ea"/>
                <a:cs typeface="+mn-cs"/>
              </a:rPr>
              <a:t> how to turn down volume on the dashboard to help client learn Guide Sounds </a:t>
            </a:r>
            <a:endParaRPr lang="en-US" dirty="0"/>
          </a:p>
        </p:txBody>
      </p:sp>
      <p:sp>
        <p:nvSpPr>
          <p:cNvPr id="4" name="Slide Number Placeholder 3"/>
          <p:cNvSpPr>
            <a:spLocks noGrp="1"/>
          </p:cNvSpPr>
          <p:nvPr>
            <p:ph type="sldNum" sz="quarter" idx="10"/>
          </p:nvPr>
        </p:nvSpPr>
        <p:spPr/>
        <p:txBody>
          <a:bodyPr/>
          <a:lstStyle/>
          <a:p>
            <a:fld id="{76FB9B30-9F19-4F41-9E6C-8BDA979BF386}" type="slidenum">
              <a:rPr lang="en-US" smtClean="0"/>
              <a:t>7</a:t>
            </a:fld>
            <a:endParaRPr lang="en-US"/>
          </a:p>
        </p:txBody>
      </p:sp>
    </p:spTree>
    <p:extLst>
      <p:ext uri="{BB962C8B-B14F-4D97-AF65-F5344CB8AC3E}">
        <p14:creationId xmlns:p14="http://schemas.microsoft.com/office/powerpoint/2010/main" val="1130231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Talk about using the SFA each session and using the LFA every 7-8 sessions to continually evaluate progress. </a:t>
            </a:r>
            <a:endParaRPr lang="en-US" dirty="0"/>
          </a:p>
        </p:txBody>
      </p:sp>
      <p:sp>
        <p:nvSpPr>
          <p:cNvPr id="4" name="Slide Number Placeholder 3"/>
          <p:cNvSpPr>
            <a:spLocks noGrp="1"/>
          </p:cNvSpPr>
          <p:nvPr>
            <p:ph type="sldNum" sz="quarter" idx="10"/>
          </p:nvPr>
        </p:nvSpPr>
        <p:spPr/>
        <p:txBody>
          <a:bodyPr/>
          <a:lstStyle/>
          <a:p>
            <a:fld id="{D628450A-4563-524E-9060-CBD2D49DCE8C}" type="slidenum">
              <a:rPr lang="en-US" smtClean="0"/>
              <a:pPr/>
              <a:t>8</a:t>
            </a:fld>
            <a:endParaRPr lang="en-US"/>
          </a:p>
        </p:txBody>
      </p:sp>
    </p:spTree>
    <p:extLst>
      <p:ext uri="{BB962C8B-B14F-4D97-AF65-F5344CB8AC3E}">
        <p14:creationId xmlns:p14="http://schemas.microsoft.com/office/powerpoint/2010/main" val="2484109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Let’s talk about how the “games” screens from the 9.0 can enhance and motivate your clients!  </a:t>
            </a:r>
            <a:r>
              <a:rPr lang="en-US" i="1" smtClean="0"/>
              <a:t>Discuss different screens and which ones might be useful for what – tracking (soccer, golf, BB, fishing); pure motivation to get greens (monkey, pictureboard, zen tree)</a:t>
            </a:r>
          </a:p>
        </p:txBody>
      </p:sp>
      <p:sp>
        <p:nvSpPr>
          <p:cNvPr id="4" name="Slide Number Placeholder 3"/>
          <p:cNvSpPr>
            <a:spLocks noGrp="1"/>
          </p:cNvSpPr>
          <p:nvPr>
            <p:ph type="sldNum" sz="quarter" idx="5"/>
          </p:nvPr>
        </p:nvSpPr>
        <p:spPr/>
        <p:txBody>
          <a:bodyPr/>
          <a:lstStyle/>
          <a:p>
            <a:pPr>
              <a:defRPr/>
            </a:pPr>
            <a:fld id="{E830CE81-2265-4894-BA55-D6E06171CB8C}" type="slidenum">
              <a:rPr lang="en-US" smtClean="0"/>
              <a:pPr>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1810" name="Rectangle 66"/>
          <p:cNvSpPr>
            <a:spLocks noGrp="1" noChangeArrowheads="1"/>
          </p:cNvSpPr>
          <p:nvPr>
            <p:ph type="ctrTitle" sz="quarter"/>
          </p:nvPr>
        </p:nvSpPr>
        <p:spPr>
          <a:xfrm>
            <a:off x="685800" y="1295400"/>
            <a:ext cx="7772400" cy="1600200"/>
          </a:xfrm>
        </p:spPr>
        <p:txBody>
          <a:bodyPr anchor="b"/>
          <a:lstStyle>
            <a:lvl1pPr>
              <a:defRPr sz="4400">
                <a:solidFill>
                  <a:schemeClr val="bg1"/>
                </a:solidFill>
              </a:defRPr>
            </a:lvl1pPr>
          </a:lstStyle>
          <a:p>
            <a:r>
              <a:rPr lang="en-US"/>
              <a:t>Click to edit Master title style</a:t>
            </a:r>
          </a:p>
        </p:txBody>
      </p:sp>
      <p:sp>
        <p:nvSpPr>
          <p:cNvPr id="31811" name="Rectangle 67"/>
          <p:cNvSpPr>
            <a:spLocks noGrp="1" noChangeArrowheads="1"/>
          </p:cNvSpPr>
          <p:nvPr>
            <p:ph type="subTitle" sz="quarter" idx="1"/>
          </p:nvPr>
        </p:nvSpPr>
        <p:spPr>
          <a:xfrm>
            <a:off x="1371600" y="4724400"/>
            <a:ext cx="6400800" cy="914400"/>
          </a:xfrm>
        </p:spPr>
        <p:txBody>
          <a:bodyPr/>
          <a:lstStyle>
            <a:lvl1pPr marL="0" indent="0" algn="ctr">
              <a:buFont typeface="Wingdings" pitchFamily="2" charset="2"/>
              <a:buNone/>
              <a:defRPr>
                <a:solidFill>
                  <a:srgbClr val="838383"/>
                </a:solidFill>
              </a:defRPr>
            </a:lvl1pPr>
          </a:lstStyle>
          <a:p>
            <a:r>
              <a:rPr lang="en-US"/>
              <a:t>Click to edit Master subtitle style</a:t>
            </a:r>
          </a:p>
        </p:txBody>
      </p:sp>
      <p:sp>
        <p:nvSpPr>
          <p:cNvPr id="4" name="Rectangle 2049"/>
          <p:cNvSpPr>
            <a:spLocks noGrp="1" noChangeArrowheads="1"/>
          </p:cNvSpPr>
          <p:nvPr>
            <p:ph type="sldNum" sz="quarter" idx="10"/>
          </p:nvPr>
        </p:nvSpPr>
        <p:spPr>
          <a:xfrm>
            <a:off x="0" y="6553200"/>
            <a:ext cx="2209800" cy="304800"/>
          </a:xfrm>
        </p:spPr>
        <p:txBody>
          <a:bodyPr/>
          <a:lstStyle>
            <a:lvl1pPr>
              <a:defRPr/>
            </a:lvl1pPr>
          </a:lstStyle>
          <a:p>
            <a:endParaRPr lang="en-US"/>
          </a:p>
          <a:p>
            <a:r>
              <a:rPr lang="en-US"/>
              <a:t>Slide </a:t>
            </a:r>
            <a:fld id="{7A974020-532F-5448-85C1-B24048E9C0EA}" type="slidenum">
              <a:rPr lang="en-US"/>
              <a:pPr/>
              <a:t>‹#›</a:t>
            </a:fld>
            <a:endParaRPr lang="en-US"/>
          </a:p>
        </p:txBody>
      </p:sp>
    </p:spTree>
    <p:extLst>
      <p:ext uri="{BB962C8B-B14F-4D97-AF65-F5344CB8AC3E}">
        <p14:creationId xmlns:p14="http://schemas.microsoft.com/office/powerpoint/2010/main" val="4140390526"/>
      </p:ext>
    </p:extLst>
  </p:cSld>
  <p:clrMapOvr>
    <a:masterClrMapping/>
  </p:clrMapOvr>
  <p:transition xmlns:p14="http://schemas.microsoft.com/office/powerpoint/2010/main"/>
</p:sldLayout>
</file>

<file path=ppt/slideLayouts/slideLayout1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010400" cy="12192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FF5EF754-7482-7D41-8F97-C09DFE44596C}" type="slidenum">
              <a:rPr lang="en-US"/>
              <a:pPr/>
              <a:t>‹#›</a:t>
            </a:fld>
            <a:endParaRPr lang="en-US"/>
          </a:p>
        </p:txBody>
      </p:sp>
    </p:spTree>
    <p:extLst>
      <p:ext uri="{BB962C8B-B14F-4D97-AF65-F5344CB8AC3E}">
        <p14:creationId xmlns:p14="http://schemas.microsoft.com/office/powerpoint/2010/main" val="3410007786"/>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010400" cy="1219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4FA07027-CE03-424E-846A-E734CED95C1E}" type="slidenum">
              <a:rPr lang="en-US"/>
              <a:pPr/>
              <a:t>‹#›</a:t>
            </a:fld>
            <a:endParaRPr lang="en-US"/>
          </a:p>
        </p:txBody>
      </p:sp>
    </p:spTree>
    <p:extLst>
      <p:ext uri="{BB962C8B-B14F-4D97-AF65-F5344CB8AC3E}">
        <p14:creationId xmlns:p14="http://schemas.microsoft.com/office/powerpoint/2010/main" val="4257398676"/>
      </p:ext>
    </p:extLst>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010400" cy="12192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8229600" cy="21097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4014788"/>
            <a:ext cx="8229600" cy="2111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E1D4C670-4A5D-7841-9BD3-BC3D1F38F910}" type="slidenum">
              <a:rPr lang="en-US"/>
              <a:pPr/>
              <a:t>‹#›</a:t>
            </a:fld>
            <a:endParaRPr lang="en-US"/>
          </a:p>
        </p:txBody>
      </p:sp>
    </p:spTree>
    <p:extLst>
      <p:ext uri="{BB962C8B-B14F-4D97-AF65-F5344CB8AC3E}">
        <p14:creationId xmlns:p14="http://schemas.microsoft.com/office/powerpoint/2010/main" val="2943997285"/>
      </p:ext>
    </p:extLst>
  </p:cSld>
  <p:clrMapOvr>
    <a:masterClrMapping/>
  </p:clrMapOvr>
  <p:transition xmlns:p14="http://schemas.microsoft.com/office/powerpoint/2010/mai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010400" cy="1219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038600" cy="4373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752600"/>
            <a:ext cx="4038600" cy="4373563"/>
          </a:xfrm>
        </p:spPr>
        <p:txBody>
          <a:bodyPr/>
          <a:lstStyle/>
          <a:p>
            <a:pPr lvl="0"/>
            <a:endParaRPr lang="en-US" noProof="0" dirty="0" smtClean="0"/>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E3647905-5890-F242-96E5-F9323CAED0A4}" type="slidenum">
              <a:rPr lang="en-US"/>
              <a:pPr/>
              <a:t>‹#›</a:t>
            </a:fld>
            <a:endParaRPr lang="en-US"/>
          </a:p>
        </p:txBody>
      </p:sp>
    </p:spTree>
    <p:extLst>
      <p:ext uri="{BB962C8B-B14F-4D97-AF65-F5344CB8AC3E}">
        <p14:creationId xmlns:p14="http://schemas.microsoft.com/office/powerpoint/2010/main" val="3619782006"/>
      </p:ext>
    </p:extLst>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1"/>
          <p:cNvSpPr>
            <a:spLocks noGrp="1" noChangeArrowheads="1"/>
          </p:cNvSpPr>
          <p:nvPr>
            <p:ph type="sldNum" sz="quarter" idx="10"/>
          </p:nvPr>
        </p:nvSpPr>
        <p:spPr>
          <a:ln/>
        </p:spPr>
        <p:txBody>
          <a:bodyPr/>
          <a:lstStyle>
            <a:lvl1pPr>
              <a:defRPr/>
            </a:lvl1pPr>
          </a:lstStyle>
          <a:p>
            <a:endParaRPr lang="en-US"/>
          </a:p>
          <a:p>
            <a:r>
              <a:rPr lang="en-US"/>
              <a:t>Slide </a:t>
            </a:r>
            <a:fld id="{64B1AFBF-6BC1-F645-8C59-30DAE3546E97}" type="slidenum">
              <a:rPr lang="en-US"/>
              <a:pPr/>
              <a:t>‹#›</a:t>
            </a:fld>
            <a:endParaRPr lang="en-US"/>
          </a:p>
        </p:txBody>
      </p:sp>
    </p:spTree>
    <p:extLst>
      <p:ext uri="{BB962C8B-B14F-4D97-AF65-F5344CB8AC3E}">
        <p14:creationId xmlns:p14="http://schemas.microsoft.com/office/powerpoint/2010/main" val="342407904"/>
      </p:ext>
    </p:extLst>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1"/>
          <p:cNvSpPr>
            <a:spLocks noGrp="1" noChangeArrowheads="1"/>
          </p:cNvSpPr>
          <p:nvPr>
            <p:ph type="sldNum" sz="quarter" idx="10"/>
          </p:nvPr>
        </p:nvSpPr>
        <p:spPr>
          <a:ln/>
        </p:spPr>
        <p:txBody>
          <a:bodyPr/>
          <a:lstStyle>
            <a:lvl1pPr>
              <a:defRPr/>
            </a:lvl1pPr>
          </a:lstStyle>
          <a:p>
            <a:endParaRPr lang="en-US"/>
          </a:p>
          <a:p>
            <a:r>
              <a:rPr lang="en-US"/>
              <a:t>Slide </a:t>
            </a:r>
            <a:fld id="{C100248E-7AE3-F244-9208-BC195051C210}" type="slidenum">
              <a:rPr lang="en-US"/>
              <a:pPr/>
              <a:t>‹#›</a:t>
            </a:fld>
            <a:endParaRPr lang="en-US"/>
          </a:p>
        </p:txBody>
      </p:sp>
    </p:spTree>
    <p:extLst>
      <p:ext uri="{BB962C8B-B14F-4D97-AF65-F5344CB8AC3E}">
        <p14:creationId xmlns:p14="http://schemas.microsoft.com/office/powerpoint/2010/main" val="30890686"/>
      </p:ext>
    </p:extLst>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40386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C022E7AD-AEFE-2644-A12F-1E964C647335}" type="slidenum">
              <a:rPr lang="en-US"/>
              <a:pPr/>
              <a:t>‹#›</a:t>
            </a:fld>
            <a:endParaRPr lang="en-US"/>
          </a:p>
        </p:txBody>
      </p:sp>
    </p:spTree>
    <p:extLst>
      <p:ext uri="{BB962C8B-B14F-4D97-AF65-F5344CB8AC3E}">
        <p14:creationId xmlns:p14="http://schemas.microsoft.com/office/powerpoint/2010/main" val="2423393016"/>
      </p:ext>
    </p:extLst>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1"/>
          <p:cNvSpPr>
            <a:spLocks noGrp="1" noChangeArrowheads="1"/>
          </p:cNvSpPr>
          <p:nvPr>
            <p:ph type="sldNum" sz="quarter" idx="10"/>
          </p:nvPr>
        </p:nvSpPr>
        <p:spPr>
          <a:ln/>
        </p:spPr>
        <p:txBody>
          <a:bodyPr/>
          <a:lstStyle>
            <a:lvl1pPr>
              <a:defRPr/>
            </a:lvl1pPr>
          </a:lstStyle>
          <a:p>
            <a:endParaRPr lang="en-US"/>
          </a:p>
          <a:p>
            <a:r>
              <a:rPr lang="en-US"/>
              <a:t>Slide </a:t>
            </a:r>
            <a:fld id="{E7928F97-B739-0E4C-B024-C79537B87382}" type="slidenum">
              <a:rPr lang="en-US"/>
              <a:pPr/>
              <a:t>‹#›</a:t>
            </a:fld>
            <a:endParaRPr lang="en-US"/>
          </a:p>
        </p:txBody>
      </p:sp>
    </p:spTree>
    <p:extLst>
      <p:ext uri="{BB962C8B-B14F-4D97-AF65-F5344CB8AC3E}">
        <p14:creationId xmlns:p14="http://schemas.microsoft.com/office/powerpoint/2010/main" val="3094574479"/>
      </p:ext>
    </p:extLst>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1"/>
          <p:cNvSpPr>
            <a:spLocks noGrp="1" noChangeArrowheads="1"/>
          </p:cNvSpPr>
          <p:nvPr>
            <p:ph type="sldNum" sz="quarter" idx="10"/>
          </p:nvPr>
        </p:nvSpPr>
        <p:spPr>
          <a:ln/>
        </p:spPr>
        <p:txBody>
          <a:bodyPr/>
          <a:lstStyle>
            <a:lvl1pPr>
              <a:defRPr/>
            </a:lvl1pPr>
          </a:lstStyle>
          <a:p>
            <a:endParaRPr lang="en-US"/>
          </a:p>
          <a:p>
            <a:r>
              <a:rPr lang="en-US"/>
              <a:t>Slide </a:t>
            </a:r>
            <a:fld id="{30D06068-BA09-CF4A-80AD-7E8981594B5C}" type="slidenum">
              <a:rPr lang="en-US"/>
              <a:pPr/>
              <a:t>‹#›</a:t>
            </a:fld>
            <a:endParaRPr lang="en-US"/>
          </a:p>
        </p:txBody>
      </p:sp>
    </p:spTree>
    <p:extLst>
      <p:ext uri="{BB962C8B-B14F-4D97-AF65-F5344CB8AC3E}">
        <p14:creationId xmlns:p14="http://schemas.microsoft.com/office/powerpoint/2010/main" val="2463552336"/>
      </p:ext>
    </p:extLst>
  </p:cSld>
  <p:clrMapOvr>
    <a:masterClrMapping/>
  </p:clrMapOvr>
  <p:transition xmlns:p14="http://schemas.microsoft.com/office/powerpoint/2010/mai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1"/>
          <p:cNvSpPr>
            <a:spLocks noGrp="1" noChangeArrowheads="1"/>
          </p:cNvSpPr>
          <p:nvPr>
            <p:ph type="sldNum" sz="quarter" idx="10"/>
          </p:nvPr>
        </p:nvSpPr>
        <p:spPr>
          <a:ln/>
        </p:spPr>
        <p:txBody>
          <a:bodyPr/>
          <a:lstStyle>
            <a:lvl1pPr>
              <a:defRPr/>
            </a:lvl1pPr>
          </a:lstStyle>
          <a:p>
            <a:endParaRPr lang="en-US"/>
          </a:p>
          <a:p>
            <a:r>
              <a:rPr lang="en-US"/>
              <a:t>Slide </a:t>
            </a:r>
            <a:fld id="{227B04FB-36BB-9546-A57A-4ABA7B15D81A}" type="slidenum">
              <a:rPr lang="en-US"/>
              <a:pPr/>
              <a:t>‹#›</a:t>
            </a:fld>
            <a:endParaRPr lang="en-US"/>
          </a:p>
        </p:txBody>
      </p:sp>
    </p:spTree>
    <p:extLst>
      <p:ext uri="{BB962C8B-B14F-4D97-AF65-F5344CB8AC3E}">
        <p14:creationId xmlns:p14="http://schemas.microsoft.com/office/powerpoint/2010/main" val="3063417292"/>
      </p:ext>
    </p:extLst>
  </p:cSld>
  <p:clrMapOvr>
    <a:masterClrMapping/>
  </p:clrMapOvr>
  <p:transition xmlns:p14="http://schemas.microsoft.com/office/powerpoint/2010/mai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A95F32C4-C223-FC49-9D9C-989DDFEB5BC1}" type="slidenum">
              <a:rPr lang="en-US"/>
              <a:pPr/>
              <a:t>‹#›</a:t>
            </a:fld>
            <a:endParaRPr lang="en-US"/>
          </a:p>
        </p:txBody>
      </p:sp>
    </p:spTree>
    <p:extLst>
      <p:ext uri="{BB962C8B-B14F-4D97-AF65-F5344CB8AC3E}">
        <p14:creationId xmlns:p14="http://schemas.microsoft.com/office/powerpoint/2010/main" val="1870733218"/>
      </p:ext>
    </p:extLst>
  </p:cSld>
  <p:clrMapOvr>
    <a:masterClrMapping/>
  </p:clrMapOvr>
  <p:transition xmlns:p14="http://schemas.microsoft.com/office/powerpoint/2010/mai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1"/>
          <p:cNvSpPr>
            <a:spLocks noGrp="1" noChangeArrowheads="1"/>
          </p:cNvSpPr>
          <p:nvPr>
            <p:ph type="sldNum" sz="quarter" idx="10"/>
          </p:nvPr>
        </p:nvSpPr>
        <p:spPr>
          <a:ln/>
        </p:spPr>
        <p:txBody>
          <a:bodyPr/>
          <a:lstStyle>
            <a:lvl1pPr>
              <a:defRPr/>
            </a:lvl1pPr>
          </a:lstStyle>
          <a:p>
            <a:endParaRPr lang="en-US"/>
          </a:p>
          <a:p>
            <a:r>
              <a:rPr lang="en-US"/>
              <a:t>Slide </a:t>
            </a:r>
            <a:fld id="{FA238861-9085-FC40-8778-E3145D0B1AD8}" type="slidenum">
              <a:rPr lang="en-US"/>
              <a:pPr/>
              <a:t>‹#›</a:t>
            </a:fld>
            <a:endParaRPr lang="en-US"/>
          </a:p>
        </p:txBody>
      </p:sp>
    </p:spTree>
    <p:extLst>
      <p:ext uri="{BB962C8B-B14F-4D97-AF65-F5344CB8AC3E}">
        <p14:creationId xmlns:p14="http://schemas.microsoft.com/office/powerpoint/2010/main" val="1717018142"/>
      </p:ext>
    </p:extLst>
  </p:cSld>
  <p:clrMapOvr>
    <a:masterClrMapping/>
  </p:clrMapOvr>
  <p:transition xmlns:p14="http://schemas.microsoft.com/office/powerpoint/2010/mai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Rectangle 67"/>
          <p:cNvSpPr>
            <a:spLocks noGrp="1" noChangeArrowheads="1"/>
          </p:cNvSpPr>
          <p:nvPr>
            <p:ph type="title"/>
          </p:nvPr>
        </p:nvSpPr>
        <p:spPr bwMode="auto">
          <a:xfrm>
            <a:off x="1066800" y="228600"/>
            <a:ext cx="7010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2051" name="Rectangle 68"/>
          <p:cNvSpPr>
            <a:spLocks noGrp="1" noChangeArrowheads="1"/>
          </p:cNvSpPr>
          <p:nvPr>
            <p:ph type="body" idx="1"/>
          </p:nvPr>
        </p:nvSpPr>
        <p:spPr bwMode="auto">
          <a:xfrm>
            <a:off x="457200" y="1752600"/>
            <a:ext cx="82296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91" name="Rectangle 71"/>
          <p:cNvSpPr>
            <a:spLocks noGrp="1" noChangeArrowheads="1"/>
          </p:cNvSpPr>
          <p:nvPr>
            <p:ph type="sldNum" sz="quarter" idx="4"/>
          </p:nvPr>
        </p:nvSpPr>
        <p:spPr bwMode="auto">
          <a:xfrm>
            <a:off x="0" y="6381750"/>
            <a:ext cx="2209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b="0">
                <a:solidFill>
                  <a:schemeClr val="tx1"/>
                </a:solidFill>
                <a:effectLst>
                  <a:outerShdw blurRad="38100" dist="38100" dir="2700000" algn="tl">
                    <a:srgbClr val="000000"/>
                  </a:outerShdw>
                </a:effectLst>
              </a:defRPr>
            </a:lvl1pPr>
          </a:lstStyle>
          <a:p>
            <a:endParaRPr lang="en-US"/>
          </a:p>
          <a:p>
            <a:r>
              <a:rPr lang="en-US"/>
              <a:t>Slide </a:t>
            </a:r>
            <a:fld id="{BFD3B9EB-3D42-8B4E-AE82-7A0C45726EC0}"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769"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Lst>
  <p:transition xmlns:p14="http://schemas.microsoft.com/office/powerpoint/2010/main"/>
  <p:timing>
    <p:tnLst>
      <p:par>
        <p:cTn xmlns:p14="http://schemas.microsoft.com/office/powerpoint/2010/main" id="1" dur="indefinite" restart="never" nodeType="tmRoot"/>
      </p:par>
    </p:tnLst>
  </p:timing>
  <p:hf hdr="0" ftr="0" dt="0"/>
  <p:txStyles>
    <p:titleStyle>
      <a:lvl1pPr algn="ctr" rtl="0" eaLnBrk="0" fontAlgn="base" hangingPunct="0">
        <a:spcBef>
          <a:spcPct val="0"/>
        </a:spcBef>
        <a:spcAft>
          <a:spcPct val="0"/>
        </a:spcAft>
        <a:defRPr sz="3600" b="1">
          <a:solidFill>
            <a:srgbClr val="838383"/>
          </a:solidFill>
          <a:latin typeface="+mj-lt"/>
          <a:ea typeface="ＭＳ Ｐゴシック" charset="0"/>
          <a:cs typeface="ＭＳ Ｐゴシック" charset="0"/>
        </a:defRPr>
      </a:lvl1pPr>
      <a:lvl2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2pPr>
      <a:lvl3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3pPr>
      <a:lvl4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4pPr>
      <a:lvl5pPr algn="ctr" rtl="0" eaLnBrk="0" fontAlgn="base" hangingPunct="0">
        <a:spcBef>
          <a:spcPct val="0"/>
        </a:spcBef>
        <a:spcAft>
          <a:spcPct val="0"/>
        </a:spcAft>
        <a:defRPr sz="3600" b="1">
          <a:solidFill>
            <a:srgbClr val="838383"/>
          </a:solidFill>
          <a:latin typeface="Gill Sans MT" charset="0"/>
          <a:ea typeface="ＭＳ Ｐゴシック" charset="0"/>
          <a:cs typeface="ＭＳ Ｐゴシック" charset="0"/>
        </a:defRPr>
      </a:lvl5pPr>
      <a:lvl6pPr marL="457200" algn="ctr" rtl="0" fontAlgn="base">
        <a:spcBef>
          <a:spcPct val="0"/>
        </a:spcBef>
        <a:spcAft>
          <a:spcPct val="0"/>
        </a:spcAft>
        <a:defRPr sz="3600" b="1">
          <a:solidFill>
            <a:srgbClr val="838383"/>
          </a:solidFill>
          <a:latin typeface="Arial" charset="0"/>
        </a:defRPr>
      </a:lvl6pPr>
      <a:lvl7pPr marL="914400" algn="ctr" rtl="0" fontAlgn="base">
        <a:spcBef>
          <a:spcPct val="0"/>
        </a:spcBef>
        <a:spcAft>
          <a:spcPct val="0"/>
        </a:spcAft>
        <a:defRPr sz="3600" b="1">
          <a:solidFill>
            <a:srgbClr val="838383"/>
          </a:solidFill>
          <a:latin typeface="Arial" charset="0"/>
        </a:defRPr>
      </a:lvl7pPr>
      <a:lvl8pPr marL="1371600" algn="ctr" rtl="0" fontAlgn="base">
        <a:spcBef>
          <a:spcPct val="0"/>
        </a:spcBef>
        <a:spcAft>
          <a:spcPct val="0"/>
        </a:spcAft>
        <a:defRPr sz="3600" b="1">
          <a:solidFill>
            <a:srgbClr val="838383"/>
          </a:solidFill>
          <a:latin typeface="Arial" charset="0"/>
        </a:defRPr>
      </a:lvl8pPr>
      <a:lvl9pPr marL="1828800" algn="ctr" rtl="0" fontAlgn="base">
        <a:spcBef>
          <a:spcPct val="0"/>
        </a:spcBef>
        <a:spcAft>
          <a:spcPct val="0"/>
        </a:spcAft>
        <a:defRPr sz="3600" b="1">
          <a:solidFill>
            <a:srgbClr val="838383"/>
          </a:solidFill>
          <a:latin typeface="Arial" charset="0"/>
        </a:defRPr>
      </a:lvl9pPr>
    </p:titleStyle>
    <p:bodyStyle>
      <a:lvl1pPr marL="342900" indent="-342900" algn="l" rtl="0" eaLnBrk="0" fontAlgn="base" hangingPunct="0">
        <a:spcBef>
          <a:spcPct val="20000"/>
        </a:spcBef>
        <a:spcAft>
          <a:spcPct val="0"/>
        </a:spcAft>
        <a:buClr>
          <a:srgbClr val="838383"/>
        </a:buClr>
        <a:buFont typeface="Wingdings" charset="0"/>
        <a:buChar char="Ø"/>
        <a:defRPr sz="3200" b="1">
          <a:solidFill>
            <a:schemeClr val="bg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838383"/>
        </a:buClr>
        <a:buFont typeface="Wingdings" charset="0"/>
        <a:buChar char="w"/>
        <a:defRPr sz="2800" b="1">
          <a:solidFill>
            <a:schemeClr val="bg1"/>
          </a:solidFill>
          <a:latin typeface="+mn-lt"/>
          <a:ea typeface="ＭＳ Ｐゴシック" charset="0"/>
        </a:defRPr>
      </a:lvl2pPr>
      <a:lvl3pPr marL="1143000" indent="-228600" algn="l" rtl="0" eaLnBrk="0" fontAlgn="base" hangingPunct="0">
        <a:spcBef>
          <a:spcPct val="20000"/>
        </a:spcBef>
        <a:spcAft>
          <a:spcPct val="0"/>
        </a:spcAft>
        <a:buClr>
          <a:srgbClr val="838383"/>
        </a:buClr>
        <a:buChar char="•"/>
        <a:defRPr sz="2400" b="1">
          <a:solidFill>
            <a:schemeClr val="bg1"/>
          </a:solidFill>
          <a:latin typeface="+mn-lt"/>
          <a:ea typeface="ＭＳ Ｐゴシック" charset="0"/>
        </a:defRPr>
      </a:lvl3pPr>
      <a:lvl4pPr marL="1600200" indent="-228600" algn="l" rtl="0" eaLnBrk="0" fontAlgn="base" hangingPunct="0">
        <a:spcBef>
          <a:spcPct val="20000"/>
        </a:spcBef>
        <a:spcAft>
          <a:spcPct val="0"/>
        </a:spcAft>
        <a:buClr>
          <a:srgbClr val="838383"/>
        </a:buClr>
        <a:buFont typeface="Wingdings" charset="0"/>
        <a:buChar char="s"/>
        <a:defRPr sz="2000" b="1">
          <a:solidFill>
            <a:schemeClr val="bg1"/>
          </a:solidFill>
          <a:latin typeface="+mn-lt"/>
          <a:ea typeface="ＭＳ Ｐゴシック" charset="0"/>
        </a:defRPr>
      </a:lvl4pPr>
      <a:lvl5pPr marL="2057400" indent="-228600" algn="l" rtl="0" eaLnBrk="0" fontAlgn="base" hangingPunct="0">
        <a:spcBef>
          <a:spcPct val="20000"/>
        </a:spcBef>
        <a:spcAft>
          <a:spcPct val="0"/>
        </a:spcAft>
        <a:buClr>
          <a:srgbClr val="838383"/>
        </a:buClr>
        <a:buChar char="•"/>
        <a:defRPr sz="2000" b="1">
          <a:solidFill>
            <a:schemeClr val="bg1"/>
          </a:solidFill>
          <a:latin typeface="+mn-lt"/>
          <a:ea typeface="ＭＳ Ｐゴシック" charset="0"/>
        </a:defRPr>
      </a:lvl5pPr>
      <a:lvl6pPr marL="2514600" indent="-228600" algn="l" rtl="0" fontAlgn="base">
        <a:spcBef>
          <a:spcPct val="20000"/>
        </a:spcBef>
        <a:spcAft>
          <a:spcPct val="0"/>
        </a:spcAft>
        <a:buClr>
          <a:srgbClr val="838383"/>
        </a:buClr>
        <a:buChar char="•"/>
        <a:defRPr sz="2000" b="1">
          <a:solidFill>
            <a:schemeClr val="bg1"/>
          </a:solidFill>
          <a:latin typeface="+mn-lt"/>
        </a:defRPr>
      </a:lvl6pPr>
      <a:lvl7pPr marL="2971800" indent="-228600" algn="l" rtl="0" fontAlgn="base">
        <a:spcBef>
          <a:spcPct val="20000"/>
        </a:spcBef>
        <a:spcAft>
          <a:spcPct val="0"/>
        </a:spcAft>
        <a:buClr>
          <a:srgbClr val="838383"/>
        </a:buClr>
        <a:buChar char="•"/>
        <a:defRPr sz="2000" b="1">
          <a:solidFill>
            <a:schemeClr val="bg1"/>
          </a:solidFill>
          <a:latin typeface="+mn-lt"/>
        </a:defRPr>
      </a:lvl7pPr>
      <a:lvl8pPr marL="3429000" indent="-228600" algn="l" rtl="0" fontAlgn="base">
        <a:spcBef>
          <a:spcPct val="20000"/>
        </a:spcBef>
        <a:spcAft>
          <a:spcPct val="0"/>
        </a:spcAft>
        <a:buClr>
          <a:srgbClr val="838383"/>
        </a:buClr>
        <a:buChar char="•"/>
        <a:defRPr sz="2000" b="1">
          <a:solidFill>
            <a:schemeClr val="bg1"/>
          </a:solidFill>
          <a:latin typeface="+mn-lt"/>
        </a:defRPr>
      </a:lvl8pPr>
      <a:lvl9pPr marL="3886200" indent="-228600" algn="l" rtl="0" fontAlgn="base">
        <a:spcBef>
          <a:spcPct val="20000"/>
        </a:spcBef>
        <a:spcAft>
          <a:spcPct val="0"/>
        </a:spcAft>
        <a:buClr>
          <a:srgbClr val="838383"/>
        </a:buClr>
        <a:buChar char="•"/>
        <a:defRPr sz="20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3" Type="http://schemas.openxmlformats.org/officeDocument/2006/relationships/hyperlink" Target="http://twitter.com/" TargetMode="External"/><Relationship Id="rId4" Type="http://schemas.openxmlformats.org/officeDocument/2006/relationships/image" Target="../media/image32.jpeg"/><Relationship Id="rId5" Type="http://schemas.openxmlformats.org/officeDocument/2006/relationships/hyperlink" Target="http://www.facebook.com/InteractiveMetronome" TargetMode="External"/><Relationship Id="rId6" Type="http://schemas.openxmlformats.org/officeDocument/2006/relationships/image" Target="../media/image33.png"/><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jpeg"/><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49"/>
          <p:cNvSpPr>
            <a:spLocks noGrp="1" noChangeArrowheads="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endParaRPr lang="en-US" sz="1400" b="0">
              <a:solidFill>
                <a:schemeClr val="tx1"/>
              </a:solidFill>
            </a:endParaRPr>
          </a:p>
          <a:p>
            <a:pPr eaLnBrk="1" hangingPunct="1">
              <a:spcBef>
                <a:spcPct val="0"/>
              </a:spcBef>
              <a:buClrTx/>
              <a:buFontTx/>
              <a:buNone/>
            </a:pPr>
            <a:r>
              <a:rPr lang="en-US" sz="1400" b="0">
                <a:solidFill>
                  <a:schemeClr val="tx1"/>
                </a:solidFill>
              </a:rPr>
              <a:t>Slide </a:t>
            </a:r>
            <a:fld id="{A372C21D-B65D-C348-8122-E14C0122897D}" type="slidenum">
              <a:rPr lang="en-US" sz="1400" b="0">
                <a:solidFill>
                  <a:schemeClr val="tx1"/>
                </a:solidFill>
              </a:rPr>
              <a:pPr eaLnBrk="1" hangingPunct="1">
                <a:spcBef>
                  <a:spcPct val="0"/>
                </a:spcBef>
                <a:buClrTx/>
                <a:buFontTx/>
                <a:buNone/>
              </a:pPr>
              <a:t>1</a:t>
            </a:fld>
            <a:endParaRPr lang="en-US" sz="1400" b="0">
              <a:solidFill>
                <a:schemeClr val="tx1"/>
              </a:solidFill>
            </a:endParaRPr>
          </a:p>
        </p:txBody>
      </p:sp>
      <p:sp>
        <p:nvSpPr>
          <p:cNvPr id="4099" name="Rectangle 2"/>
          <p:cNvSpPr>
            <a:spLocks noGrp="1" noChangeArrowheads="1"/>
          </p:cNvSpPr>
          <p:nvPr>
            <p:ph type="ctrTitle"/>
          </p:nvPr>
        </p:nvSpPr>
        <p:spPr>
          <a:xfrm>
            <a:off x="304800" y="3733800"/>
            <a:ext cx="8686800" cy="2057400"/>
          </a:xfrm>
        </p:spPr>
        <p:txBody>
          <a:bodyPr/>
          <a:lstStyle/>
          <a:p>
            <a:pPr eaLnBrk="1" hangingPunct="1"/>
            <a:r>
              <a:rPr lang="en-US" sz="3600" dirty="0" smtClean="0">
                <a:solidFill>
                  <a:srgbClr val="777777"/>
                </a:solidFill>
                <a:latin typeface="Gill Sans MT" charset="0"/>
              </a:rPr>
              <a:t>IM Pro Clinical Certification Coaching </a:t>
            </a:r>
            <a:br>
              <a:rPr lang="en-US" sz="3600" dirty="0" smtClean="0">
                <a:solidFill>
                  <a:srgbClr val="777777"/>
                </a:solidFill>
                <a:latin typeface="Gill Sans MT" charset="0"/>
              </a:rPr>
            </a:br>
            <a:r>
              <a:rPr lang="en-US" sz="3600" dirty="0" smtClean="0">
                <a:solidFill>
                  <a:srgbClr val="777777"/>
                </a:solidFill>
                <a:latin typeface="Gill Sans MT" charset="0"/>
              </a:rPr>
              <a:t>Course 2 of 2</a:t>
            </a:r>
            <a:br>
              <a:rPr lang="en-US" sz="3600" dirty="0" smtClean="0">
                <a:solidFill>
                  <a:srgbClr val="777777"/>
                </a:solidFill>
                <a:latin typeface="Gill Sans MT" charset="0"/>
              </a:rPr>
            </a:br>
            <a:r>
              <a:rPr lang="en-US" sz="3600" dirty="0">
                <a:solidFill>
                  <a:srgbClr val="777777"/>
                </a:solidFill>
                <a:latin typeface="Gill Sans MT" charset="0"/>
              </a:rPr>
              <a:t/>
            </a:r>
            <a:br>
              <a:rPr lang="en-US" sz="3600" dirty="0">
                <a:solidFill>
                  <a:srgbClr val="777777"/>
                </a:solidFill>
                <a:latin typeface="Gill Sans MT" charset="0"/>
              </a:rPr>
            </a:br>
            <a:r>
              <a:rPr lang="en-US" sz="3600" dirty="0" smtClean="0">
                <a:solidFill>
                  <a:srgbClr val="777777"/>
                </a:solidFill>
                <a:latin typeface="Gill Sans MT" charset="0"/>
              </a:rPr>
              <a:t>Presented by: </a:t>
            </a:r>
            <a:br>
              <a:rPr lang="en-US" sz="3600" dirty="0" smtClean="0">
                <a:solidFill>
                  <a:srgbClr val="777777"/>
                </a:solidFill>
                <a:latin typeface="Gill Sans MT" charset="0"/>
              </a:rPr>
            </a:br>
            <a:r>
              <a:rPr lang="en-US" sz="3600" dirty="0" smtClean="0">
                <a:solidFill>
                  <a:srgbClr val="777777"/>
                </a:solidFill>
                <a:latin typeface="Gill Sans MT" charset="0"/>
              </a:rPr>
              <a:t>April Christopherson, OTR</a:t>
            </a:r>
            <a:endParaRPr lang="en-US" sz="3600" dirty="0">
              <a:solidFill>
                <a:srgbClr val="777777"/>
              </a:solidFill>
              <a:latin typeface="Gill Sans MT" charset="0"/>
            </a:endParaRPr>
          </a:p>
        </p:txBody>
      </p:sp>
      <p:pic>
        <p:nvPicPr>
          <p:cNvPr id="4100" name="Picture 3" descr="LEFT-SWIRL"/>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76400" y="1295400"/>
            <a:ext cx="60960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85000" lnSpcReduction="20000"/>
          </a:bodyPr>
          <a:lstStyle/>
          <a:p>
            <a:pPr>
              <a:buFont typeface="Arial"/>
              <a:buChar char="•"/>
            </a:pPr>
            <a:r>
              <a:rPr lang="en-US" dirty="0" smtClean="0"/>
              <a:t>Gradually </a:t>
            </a:r>
            <a:r>
              <a:rPr lang="en-US" dirty="0"/>
              <a:t>increase the reps as </a:t>
            </a:r>
            <a:r>
              <a:rPr lang="en-US" dirty="0" smtClean="0"/>
              <a:t>client is able </a:t>
            </a:r>
            <a:r>
              <a:rPr lang="en-US" dirty="0"/>
              <a:t>to maintain scores consistently under 100 </a:t>
            </a:r>
            <a:r>
              <a:rPr lang="en-US" dirty="0" err="1" smtClean="0"/>
              <a:t>ms</a:t>
            </a:r>
            <a:r>
              <a:rPr lang="en-US" dirty="0"/>
              <a:t> </a:t>
            </a:r>
          </a:p>
          <a:p>
            <a:pPr>
              <a:buFont typeface="Arial"/>
              <a:buChar char="•"/>
            </a:pPr>
            <a:r>
              <a:rPr lang="en-US" dirty="0" smtClean="0"/>
              <a:t>As </a:t>
            </a:r>
            <a:r>
              <a:rPr lang="en-US" dirty="0"/>
              <a:t>the scores </a:t>
            </a:r>
            <a:r>
              <a:rPr lang="en-US" dirty="0" smtClean="0"/>
              <a:t>drop lower add </a:t>
            </a:r>
            <a:r>
              <a:rPr lang="en-US" dirty="0"/>
              <a:t>longer reps to </a:t>
            </a:r>
            <a:r>
              <a:rPr lang="en-US" dirty="0" smtClean="0"/>
              <a:t>EACH TASK</a:t>
            </a:r>
          </a:p>
          <a:p>
            <a:pPr>
              <a:buFont typeface="Arial"/>
              <a:buChar char="•"/>
            </a:pPr>
            <a:r>
              <a:rPr lang="en-US" dirty="0" smtClean="0"/>
              <a:t>When able </a:t>
            </a:r>
            <a:r>
              <a:rPr lang="en-US" dirty="0"/>
              <a:t>to do </a:t>
            </a:r>
            <a:r>
              <a:rPr lang="en-US" dirty="0" smtClean="0"/>
              <a:t>tasks </a:t>
            </a:r>
            <a:r>
              <a:rPr lang="en-US" dirty="0"/>
              <a:t>with longer reps </a:t>
            </a:r>
            <a:r>
              <a:rPr lang="en-US" dirty="0" smtClean="0"/>
              <a:t>it’s a good idea to make sure clients </a:t>
            </a:r>
            <a:r>
              <a:rPr lang="en-US" dirty="0"/>
              <a:t>can maintain their scores in the </a:t>
            </a:r>
            <a:r>
              <a:rPr lang="en-US" dirty="0" smtClean="0"/>
              <a:t>“average” range</a:t>
            </a:r>
            <a:endParaRPr lang="en-US" dirty="0"/>
          </a:p>
        </p:txBody>
      </p:sp>
      <p:pic>
        <p:nvPicPr>
          <p:cNvPr id="5" name="Content Placeholder 4" descr="im-home for ebony.jpg"/>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p:txBody>
          <a:bodyPr/>
          <a:lstStyle/>
          <a:p>
            <a:r>
              <a:rPr lang="en-US" dirty="0" smtClean="0"/>
              <a:t>Moving Forward!</a:t>
            </a:r>
            <a:endParaRPr lang="en-US" dirty="0"/>
          </a:p>
        </p:txBody>
      </p:sp>
    </p:spTree>
    <p:extLst>
      <p:ext uri="{BB962C8B-B14F-4D97-AF65-F5344CB8AC3E}">
        <p14:creationId xmlns:p14="http://schemas.microsoft.com/office/powerpoint/2010/main" val="4021254975"/>
      </p:ext>
    </p:extLst>
  </p:cSld>
  <p:clrMapOvr>
    <a:masterClrMapping/>
  </p:clrMapOvr>
  <p:transition xmlns:p14="http://schemas.microsoft.com/office/powerpoint/2010/mai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smtClean="0">
                <a:ea typeface="ＭＳ Ｐゴシック" pitchFamily="34" charset="-128"/>
              </a:rPr>
              <a:t>“Built In” Modifications</a:t>
            </a:r>
          </a:p>
        </p:txBody>
      </p:sp>
      <p:pic>
        <p:nvPicPr>
          <p:cNvPr id="35843" name="Content Placeholder 1"/>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1143000" y="1676400"/>
            <a:ext cx="6934200" cy="3900487"/>
          </a:xfrm>
        </p:spPr>
      </p:pic>
    </p:spTree>
    <p:extLst>
      <p:ext uri="{BB962C8B-B14F-4D97-AF65-F5344CB8AC3E}">
        <p14:creationId xmlns:p14="http://schemas.microsoft.com/office/powerpoint/2010/main" val="4107003511"/>
      </p:ext>
    </p:extLst>
  </p:cSld>
  <p:clrMapOvr>
    <a:masterClrMapping/>
  </p:clrMapOvr>
  <p:transition xmlns:p14="http://schemas.microsoft.com/office/powerpoint/2010/mai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smtClean="0">
                <a:ea typeface="ＭＳ Ｐゴシック" pitchFamily="34" charset="-128"/>
              </a:rPr>
              <a:t>When?</a:t>
            </a:r>
          </a:p>
        </p:txBody>
      </p:sp>
      <p:pic>
        <p:nvPicPr>
          <p:cNvPr id="36867" name="Content Placeholder 3"/>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1295400" y="1752600"/>
            <a:ext cx="6934200" cy="3900487"/>
          </a:xfrm>
        </p:spPr>
      </p:pic>
    </p:spTree>
    <p:extLst>
      <p:ext uri="{BB962C8B-B14F-4D97-AF65-F5344CB8AC3E}">
        <p14:creationId xmlns:p14="http://schemas.microsoft.com/office/powerpoint/2010/main" val="835480736"/>
      </p:ext>
    </p:extLst>
  </p:cSld>
  <p:clrMapOvr>
    <a:masterClrMapping/>
  </p:clrMapOvr>
  <p:transition xmlns:p14="http://schemas.microsoft.com/office/powerpoint/2010/mai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066800" y="28184"/>
            <a:ext cx="7010400" cy="1219200"/>
          </a:xfrm>
        </p:spPr>
        <p:txBody>
          <a:bodyPr/>
          <a:lstStyle/>
          <a:p>
            <a:pPr eaLnBrk="1" hangingPunct="1"/>
            <a:r>
              <a:rPr lang="en-US" dirty="0" smtClean="0">
                <a:ea typeface="ＭＳ Ｐゴシック" pitchFamily="34" charset="-128"/>
              </a:rPr>
              <a:t>Gaming Guidelines</a:t>
            </a:r>
          </a:p>
        </p:txBody>
      </p:sp>
      <p:sp>
        <p:nvSpPr>
          <p:cNvPr id="2" name="Content Placeholder 1"/>
          <p:cNvSpPr>
            <a:spLocks noGrp="1"/>
          </p:cNvSpPr>
          <p:nvPr>
            <p:ph idx="1"/>
          </p:nvPr>
        </p:nvSpPr>
        <p:spPr>
          <a:xfrm>
            <a:off x="457200" y="1066800"/>
            <a:ext cx="8229600" cy="4953000"/>
          </a:xfrm>
        </p:spPr>
        <p:txBody>
          <a:bodyPr/>
          <a:lstStyle/>
          <a:p>
            <a:pPr marL="0" indent="0" algn="ctr" eaLnBrk="1" hangingPunct="1">
              <a:buFont typeface="+mj-lt"/>
              <a:buNone/>
              <a:defRPr/>
            </a:pPr>
            <a:r>
              <a:rPr lang="en-US" b="1" i="1" dirty="0" smtClean="0">
                <a:effectLst>
                  <a:outerShdw blurRad="38100" dist="38100" dir="2700000" algn="tl">
                    <a:srgbClr val="000000">
                      <a:alpha val="43137"/>
                    </a:srgbClr>
                  </a:outerShdw>
                </a:effectLst>
              </a:rPr>
              <a:t>“When Do I Start to Use the Games?”  </a:t>
            </a:r>
            <a:r>
              <a:rPr lang="en-US" dirty="0" smtClean="0"/>
              <a:t>Remember that each client is different and needs different training. </a:t>
            </a:r>
          </a:p>
          <a:p>
            <a:pPr marL="514350" indent="-514350" eaLnBrk="1" hangingPunct="1">
              <a:buFont typeface="+mj-lt"/>
              <a:buAutoNum type="arabicPeriod"/>
              <a:defRPr/>
            </a:pPr>
            <a:r>
              <a:rPr lang="en-US" dirty="0" smtClean="0"/>
              <a:t> To help learn the guide sounds</a:t>
            </a:r>
          </a:p>
          <a:p>
            <a:pPr marL="228600" indent="-228600" eaLnBrk="1" hangingPunct="1">
              <a:buFont typeface="+mj-lt"/>
              <a:buAutoNum type="arabicPeriod"/>
              <a:defRPr/>
            </a:pPr>
            <a:r>
              <a:rPr lang="en-US" dirty="0" smtClean="0"/>
              <a:t>   To enhance training with visuals</a:t>
            </a:r>
          </a:p>
          <a:p>
            <a:pPr marL="228600" indent="-228600" eaLnBrk="1" hangingPunct="1">
              <a:buFont typeface="+mj-lt"/>
              <a:buAutoNum type="arabicPeriod"/>
              <a:defRPr/>
            </a:pPr>
            <a:r>
              <a:rPr lang="en-US" dirty="0" smtClean="0"/>
              <a:t>   To motivate</a:t>
            </a:r>
          </a:p>
          <a:p>
            <a:pPr marL="228600" indent="-228600" eaLnBrk="1" hangingPunct="1">
              <a:buFont typeface="+mj-lt"/>
              <a:buAutoNum type="arabicPeriod"/>
              <a:defRPr/>
            </a:pPr>
            <a:r>
              <a:rPr lang="en-US" dirty="0" smtClean="0"/>
              <a:t>   To improve overall scores and focus </a:t>
            </a:r>
          </a:p>
          <a:p>
            <a:pPr marL="228600" indent="-228600" eaLnBrk="1" hangingPunct="1">
              <a:buFont typeface="+mj-lt"/>
              <a:buAutoNum type="arabicPeriod"/>
              <a:defRPr/>
            </a:pPr>
            <a:r>
              <a:rPr lang="en-US" dirty="0"/>
              <a:t> </a:t>
            </a:r>
            <a:r>
              <a:rPr lang="en-US" dirty="0" smtClean="0"/>
              <a:t>  To get the child to complete longer tasks</a:t>
            </a:r>
            <a:endParaRPr lang="en-US" dirty="0"/>
          </a:p>
        </p:txBody>
      </p:sp>
    </p:spTree>
    <p:extLst>
      <p:ext uri="{BB962C8B-B14F-4D97-AF65-F5344CB8AC3E}">
        <p14:creationId xmlns:p14="http://schemas.microsoft.com/office/powerpoint/2010/main" val="2975054"/>
      </p:ext>
    </p:extLst>
  </p:cSld>
  <p:clrMapOvr>
    <a:masterClrMapping/>
  </p:clrMapOvr>
  <p:transition xmlns:p14="http://schemas.microsoft.com/office/powerpoint/2010/mai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mtClean="0">
                <a:ea typeface="ＭＳ Ｐゴシック" pitchFamily="34" charset="-128"/>
              </a:rPr>
              <a:t>Visuals – Too Much?</a:t>
            </a:r>
          </a:p>
        </p:txBody>
      </p:sp>
      <p:pic>
        <p:nvPicPr>
          <p:cNvPr id="38915" name="Content Placeholder 5"/>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1219200" y="1760538"/>
            <a:ext cx="6934200" cy="3900487"/>
          </a:xfrm>
        </p:spPr>
      </p:pic>
    </p:spTree>
    <p:extLst>
      <p:ext uri="{BB962C8B-B14F-4D97-AF65-F5344CB8AC3E}">
        <p14:creationId xmlns:p14="http://schemas.microsoft.com/office/powerpoint/2010/main" val="3855136831"/>
      </p:ext>
    </p:extLst>
  </p:cSld>
  <p:clrMapOvr>
    <a:masterClrMapping/>
  </p:clrMapOvr>
  <p:transition xmlns:p14="http://schemas.microsoft.com/office/powerpoint/2010/mai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smtClean="0">
                <a:ea typeface="ＭＳ Ｐゴシック" pitchFamily="34" charset="-128"/>
              </a:rPr>
              <a:t>Motivate!</a:t>
            </a:r>
          </a:p>
        </p:txBody>
      </p:sp>
      <p:pic>
        <p:nvPicPr>
          <p:cNvPr id="39939" name="Content Placeholder 3"/>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1219200" y="1760538"/>
            <a:ext cx="6934200" cy="3900487"/>
          </a:xfrm>
        </p:spPr>
      </p:pic>
    </p:spTree>
    <p:extLst>
      <p:ext uri="{BB962C8B-B14F-4D97-AF65-F5344CB8AC3E}">
        <p14:creationId xmlns:p14="http://schemas.microsoft.com/office/powerpoint/2010/main" val="3883397151"/>
      </p:ext>
    </p:extLst>
  </p:cSld>
  <p:clrMapOvr>
    <a:masterClrMapping/>
  </p:clrMapOvr>
  <p:transition xmlns:p14="http://schemas.microsoft.com/office/powerpoint/2010/mai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US" smtClean="0">
                <a:ea typeface="ＭＳ Ｐゴシック" pitchFamily="34" charset="-128"/>
              </a:rPr>
              <a:t>Rewards!</a:t>
            </a:r>
          </a:p>
        </p:txBody>
      </p:sp>
      <p:pic>
        <p:nvPicPr>
          <p:cNvPr id="40963" name="Content Placeholder 3"/>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1219200" y="1760538"/>
            <a:ext cx="6934200" cy="3900487"/>
          </a:xfrm>
        </p:spPr>
      </p:pic>
    </p:spTree>
    <p:extLst>
      <p:ext uri="{BB962C8B-B14F-4D97-AF65-F5344CB8AC3E}">
        <p14:creationId xmlns:p14="http://schemas.microsoft.com/office/powerpoint/2010/main" val="4104075297"/>
      </p:ext>
    </p:extLst>
  </p:cSld>
  <p:clrMapOvr>
    <a:masterClrMapping/>
  </p:clrMapOvr>
  <p:transition xmlns:p14="http://schemas.microsoft.com/office/powerpoint/2010/mai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smtClean="0">
                <a:ea typeface="ＭＳ Ｐゴシック" pitchFamily="34" charset="-128"/>
              </a:rPr>
              <a:t>Train Longer, Focus Better</a:t>
            </a:r>
          </a:p>
        </p:txBody>
      </p:sp>
      <p:pic>
        <p:nvPicPr>
          <p:cNvPr id="41987" name="Content Placeholder 3"/>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1219200" y="1600200"/>
            <a:ext cx="6934200" cy="3900487"/>
          </a:xfrm>
        </p:spPr>
      </p:pic>
    </p:spTree>
    <p:extLst>
      <p:ext uri="{BB962C8B-B14F-4D97-AF65-F5344CB8AC3E}">
        <p14:creationId xmlns:p14="http://schemas.microsoft.com/office/powerpoint/2010/main" val="1298052498"/>
      </p:ext>
    </p:extLst>
  </p:cSld>
  <p:clrMapOvr>
    <a:masterClrMapping/>
  </p:clrMapOvr>
  <p:transition xmlns:p14="http://schemas.microsoft.com/office/powerpoint/2010/mai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lnSpcReduction="20000"/>
          </a:bodyPr>
          <a:lstStyle/>
          <a:p>
            <a:pPr>
              <a:buFont typeface="Arial"/>
              <a:buChar char="•"/>
            </a:pPr>
            <a:r>
              <a:rPr lang="en-US" dirty="0" smtClean="0"/>
              <a:t>An “off” </a:t>
            </a:r>
            <a:r>
              <a:rPr lang="en-US" dirty="0"/>
              <a:t>session or two can be expected at some point in the </a:t>
            </a:r>
            <a:r>
              <a:rPr lang="en-US" dirty="0" smtClean="0"/>
              <a:t>training</a:t>
            </a:r>
          </a:p>
          <a:p>
            <a:pPr lvl="1">
              <a:buFont typeface="Arial"/>
              <a:buChar char="•"/>
            </a:pPr>
            <a:r>
              <a:rPr lang="en-US" dirty="0" smtClean="0"/>
              <a:t>Don’t change plan just yet</a:t>
            </a:r>
          </a:p>
          <a:p>
            <a:pPr lvl="1">
              <a:buFont typeface="Arial"/>
              <a:buChar char="•"/>
            </a:pPr>
            <a:r>
              <a:rPr lang="en-US" dirty="0" smtClean="0"/>
              <a:t>Some </a:t>
            </a:r>
            <a:r>
              <a:rPr lang="en-US" dirty="0"/>
              <a:t>clients have a few poor scores right before they make a big gain in their </a:t>
            </a:r>
            <a:r>
              <a:rPr lang="en-US" dirty="0" smtClean="0"/>
              <a:t>timing</a:t>
            </a:r>
            <a:r>
              <a:rPr lang="en-US" dirty="0"/>
              <a:t>  </a:t>
            </a:r>
            <a:endParaRPr lang="en-US" dirty="0" smtClean="0"/>
          </a:p>
          <a:p>
            <a:pPr lvl="1">
              <a:buFont typeface="Arial"/>
              <a:buChar char="•"/>
            </a:pPr>
            <a:r>
              <a:rPr lang="en-US" dirty="0" smtClean="0"/>
              <a:t>If </a:t>
            </a:r>
            <a:r>
              <a:rPr lang="en-US" dirty="0"/>
              <a:t>lack of progress persists, it is time to </a:t>
            </a:r>
            <a:r>
              <a:rPr lang="en-US" dirty="0" smtClean="0"/>
              <a:t>reassess</a:t>
            </a:r>
          </a:p>
        </p:txBody>
      </p:sp>
      <p:pic>
        <p:nvPicPr>
          <p:cNvPr id="5" name="Content Placeholder 4"/>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p:pic>
      <p:sp>
        <p:nvSpPr>
          <p:cNvPr id="2" name="Title 1"/>
          <p:cNvSpPr>
            <a:spLocks noGrp="1"/>
          </p:cNvSpPr>
          <p:nvPr>
            <p:ph type="title"/>
          </p:nvPr>
        </p:nvSpPr>
        <p:spPr/>
        <p:txBody>
          <a:bodyPr/>
          <a:lstStyle/>
          <a:p>
            <a:r>
              <a:rPr lang="en-US" dirty="0" smtClean="0"/>
              <a:t>Training Glitches</a:t>
            </a:r>
            <a:endParaRPr lang="en-US" dirty="0"/>
          </a:p>
        </p:txBody>
      </p:sp>
    </p:spTree>
    <p:extLst>
      <p:ext uri="{BB962C8B-B14F-4D97-AF65-F5344CB8AC3E}">
        <p14:creationId xmlns:p14="http://schemas.microsoft.com/office/powerpoint/2010/main" val="595449028"/>
      </p:ext>
    </p:extLst>
  </p:cSld>
  <p:clrMapOvr>
    <a:masterClrMapping/>
  </p:clrMapOvr>
  <p:transition xmlns:p14="http://schemas.microsoft.com/office/powerpoint/2010/mai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sz="3200" smtClean="0">
                <a:ea typeface="ＭＳ Ｐゴシック" pitchFamily="34" charset="-128"/>
              </a:rPr>
              <a:t>IM Training</a:t>
            </a:r>
            <a:br>
              <a:rPr lang="en-US" sz="3200" smtClean="0">
                <a:ea typeface="ＭＳ Ｐゴシック" pitchFamily="34" charset="-128"/>
              </a:rPr>
            </a:br>
            <a:r>
              <a:rPr lang="en-US" sz="3200" smtClean="0">
                <a:ea typeface="ＭＳ Ｐゴシック" pitchFamily="34" charset="-128"/>
              </a:rPr>
              <a:t>Frequency, Intensity &amp; Duration</a:t>
            </a:r>
            <a:endParaRPr lang="en-US" sz="3200" b="0" smtClean="0">
              <a:ea typeface="ＭＳ Ｐゴシック" pitchFamily="34" charset="-128"/>
            </a:endParaRPr>
          </a:p>
        </p:txBody>
      </p:sp>
      <p:sp>
        <p:nvSpPr>
          <p:cNvPr id="94211" name="Content Placeholder 2"/>
          <p:cNvSpPr>
            <a:spLocks noGrp="1"/>
          </p:cNvSpPr>
          <p:nvPr>
            <p:ph sz="half" idx="1"/>
          </p:nvPr>
        </p:nvSpPr>
        <p:spPr>
          <a:xfrm>
            <a:off x="457200" y="1752600"/>
            <a:ext cx="4038600" cy="3962400"/>
          </a:xfrm>
        </p:spPr>
        <p:txBody>
          <a:bodyPr/>
          <a:lstStyle/>
          <a:p>
            <a:r>
              <a:rPr lang="en-US" smtClean="0">
                <a:ea typeface="ＭＳ Ｐゴシック" pitchFamily="34" charset="-128"/>
              </a:rPr>
              <a:t>Repetition is critical.</a:t>
            </a:r>
          </a:p>
          <a:p>
            <a:pPr lvl="1"/>
            <a:r>
              <a:rPr lang="en-US" b="0" smtClean="0">
                <a:ea typeface="ＭＳ Ｐゴシック" pitchFamily="34" charset="-128"/>
              </a:rPr>
              <a:t>Repetition is required in order to make lasting, functional changes in the brain.</a:t>
            </a:r>
          </a:p>
          <a:p>
            <a:pPr lvl="1"/>
            <a:r>
              <a:rPr lang="en-US" b="0" smtClean="0">
                <a:ea typeface="ＭＳ Ｐゴシック" pitchFamily="34" charset="-128"/>
              </a:rPr>
              <a:t>Performing a </a:t>
            </a:r>
            <a:r>
              <a:rPr lang="en-US" b="0" i="1" smtClean="0">
                <a:ea typeface="ＭＳ Ｐゴシック" pitchFamily="34" charset="-128"/>
              </a:rPr>
              <a:t>little IM here and there </a:t>
            </a:r>
            <a:r>
              <a:rPr lang="en-US" b="0" smtClean="0">
                <a:ea typeface="ＭＳ Ｐゴシック" pitchFamily="34" charset="-128"/>
              </a:rPr>
              <a:t>or for </a:t>
            </a:r>
            <a:r>
              <a:rPr lang="en-US" b="0" i="1" smtClean="0">
                <a:ea typeface="ＭＳ Ｐゴシック" pitchFamily="34" charset="-128"/>
              </a:rPr>
              <a:t>a short period of time</a:t>
            </a:r>
            <a:r>
              <a:rPr lang="en-US" b="0" smtClean="0">
                <a:ea typeface="ＭＳ Ｐゴシック" pitchFamily="34" charset="-128"/>
              </a:rPr>
              <a:t> will not lead to functional neurological change.</a:t>
            </a:r>
          </a:p>
        </p:txBody>
      </p:sp>
      <p:sp>
        <p:nvSpPr>
          <p:cNvPr id="94212" name="Content Placeholder 3"/>
          <p:cNvSpPr>
            <a:spLocks noGrp="1"/>
          </p:cNvSpPr>
          <p:nvPr>
            <p:ph sz="half" idx="2"/>
          </p:nvPr>
        </p:nvSpPr>
        <p:spPr/>
        <p:txBody>
          <a:bodyPr/>
          <a:lstStyle/>
          <a:p>
            <a:r>
              <a:rPr lang="en-US" sz="2400" b="0" smtClean="0">
                <a:ea typeface="ＭＳ Ｐゴシック" pitchFamily="34" charset="-128"/>
              </a:rPr>
              <a:t>Aim for 3x/week with minimum of 30 minutes of training per session.</a:t>
            </a:r>
          </a:p>
          <a:p>
            <a:r>
              <a:rPr lang="en-US" sz="2400" b="0" smtClean="0">
                <a:ea typeface="ＭＳ Ｐゴシック" pitchFamily="34" charset="-128"/>
              </a:rPr>
              <a:t>Duration varies depending upon baseline timing skills &amp; other factors</a:t>
            </a:r>
          </a:p>
          <a:p>
            <a:r>
              <a:rPr lang="en-US" sz="2400" b="0" smtClean="0">
                <a:ea typeface="ＭＳ Ｐゴシック" pitchFamily="34" charset="-128"/>
              </a:rPr>
              <a:t>IM Home training may be beneficial to meet the minimum recommended frequency &amp; when longer term training is warranted </a:t>
            </a:r>
          </a:p>
        </p:txBody>
      </p:sp>
      <p:sp>
        <p:nvSpPr>
          <p:cNvPr id="5" name="Slide Number Placeholder 4"/>
          <p:cNvSpPr>
            <a:spLocks noGrp="1"/>
          </p:cNvSpPr>
          <p:nvPr>
            <p:ph type="sldNum" sz="quarter" idx="10"/>
          </p:nvPr>
        </p:nvSpPr>
        <p:spPr/>
        <p:txBody>
          <a:bodyPr/>
          <a:lstStyle/>
          <a:p>
            <a:pPr>
              <a:defRPr/>
            </a:pPr>
            <a:endParaRPr lang="en-US" smtClean="0"/>
          </a:p>
          <a:p>
            <a:pPr>
              <a:defRPr/>
            </a:pPr>
            <a:r>
              <a:rPr lang="en-US" smtClean="0"/>
              <a:t>Slide </a:t>
            </a:r>
            <a:fld id="{745561DC-A703-4C15-8F4B-CA61A486CE46}" type="slidenum">
              <a:rPr lang="en-US" smtClean="0"/>
              <a:pPr>
                <a:defRPr/>
              </a:pPr>
              <a:t>19</a:t>
            </a:fld>
            <a:endParaRPr lang="en-US"/>
          </a:p>
        </p:txBody>
      </p:sp>
    </p:spTree>
    <p:extLst>
      <p:ext uri="{BB962C8B-B14F-4D97-AF65-F5344CB8AC3E}">
        <p14:creationId xmlns:p14="http://schemas.microsoft.com/office/powerpoint/2010/main" val="310845414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2"/>
          <p:cNvSpPr>
            <a:spLocks noGrp="1" noChangeArrowheads="1"/>
          </p:cNvSpPr>
          <p:nvPr>
            <p:ph type="title"/>
          </p:nvPr>
        </p:nvSpPr>
        <p:spPr>
          <a:xfrm>
            <a:off x="1066800" y="228600"/>
            <a:ext cx="4495800" cy="1219200"/>
          </a:xfrm>
        </p:spPr>
        <p:txBody>
          <a:bodyPr/>
          <a:lstStyle/>
          <a:p>
            <a:pPr algn="l"/>
            <a:r>
              <a:rPr lang="en-US" dirty="0" smtClean="0">
                <a:latin typeface="Gill Sans MT" charset="0"/>
              </a:rPr>
              <a:t>Agenda</a:t>
            </a:r>
            <a:endParaRPr lang="en-US" dirty="0">
              <a:latin typeface="Gill Sans MT" charset="0"/>
            </a:endParaRPr>
          </a:p>
        </p:txBody>
      </p:sp>
      <p:sp>
        <p:nvSpPr>
          <p:cNvPr id="5123" name="Rectangle 3"/>
          <p:cNvSpPr>
            <a:spLocks noGrp="1" noChangeArrowheads="1"/>
          </p:cNvSpPr>
          <p:nvPr>
            <p:ph type="body" sz="half" idx="2"/>
          </p:nvPr>
        </p:nvSpPr>
        <p:spPr>
          <a:xfrm>
            <a:off x="609600" y="1524000"/>
            <a:ext cx="4800600" cy="4373563"/>
          </a:xfrm>
        </p:spPr>
        <p:txBody>
          <a:bodyPr/>
          <a:lstStyle/>
          <a:p>
            <a:r>
              <a:rPr lang="en-US" sz="2400" dirty="0" smtClean="0"/>
              <a:t>Determining </a:t>
            </a:r>
            <a:r>
              <a:rPr lang="en-US" sz="2400" dirty="0" smtClean="0"/>
              <a:t>“Who” to treat</a:t>
            </a:r>
            <a:endParaRPr lang="en-US" sz="2400" dirty="0"/>
          </a:p>
          <a:p>
            <a:r>
              <a:rPr lang="en-US" sz="2400" dirty="0" smtClean="0"/>
              <a:t>Learn </a:t>
            </a:r>
            <a:r>
              <a:rPr lang="en-US" sz="2400" dirty="0"/>
              <a:t>when to modify the </a:t>
            </a:r>
            <a:r>
              <a:rPr lang="en-US" sz="2400" dirty="0" smtClean="0"/>
              <a:t>training</a:t>
            </a:r>
          </a:p>
          <a:p>
            <a:r>
              <a:rPr lang="en-US" sz="2400" dirty="0" smtClean="0"/>
              <a:t>How to interpret reports</a:t>
            </a:r>
            <a:endParaRPr lang="en-US" sz="2400" dirty="0"/>
          </a:p>
          <a:p>
            <a:r>
              <a:rPr lang="en-US" sz="2400" dirty="0" smtClean="0"/>
              <a:t>IM-Home review</a:t>
            </a:r>
            <a:endParaRPr lang="en-US" sz="2400" dirty="0"/>
          </a:p>
          <a:p>
            <a:r>
              <a:rPr lang="en-US" sz="2400" dirty="0" smtClean="0"/>
              <a:t>HOMEWORK! </a:t>
            </a:r>
          </a:p>
          <a:p>
            <a:pPr lvl="1"/>
            <a:r>
              <a:rPr lang="en-US" sz="1800" dirty="0" smtClean="0"/>
              <a:t>Train your first client</a:t>
            </a:r>
          </a:p>
          <a:p>
            <a:pPr lvl="1"/>
            <a:r>
              <a:rPr lang="en-US" sz="1800" dirty="0" smtClean="0">
                <a:latin typeface="Gill Sans MT" charset="0"/>
              </a:rPr>
              <a:t>Register for IM-Home Certification</a:t>
            </a:r>
            <a:endParaRPr lang="en-US" sz="1800" dirty="0">
              <a:latin typeface="Gill Sans MT" charset="0"/>
            </a:endParaRPr>
          </a:p>
        </p:txBody>
      </p:sp>
      <p:sp>
        <p:nvSpPr>
          <p:cNvPr id="5" name="Slide Number Placeholder 4"/>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pPr>
            <a:endParaRPr lang="en-US" sz="1400" b="0">
              <a:solidFill>
                <a:schemeClr val="tx1"/>
              </a:solidFill>
            </a:endParaRPr>
          </a:p>
          <a:p>
            <a:pPr eaLnBrk="1" hangingPunct="1">
              <a:spcBef>
                <a:spcPct val="0"/>
              </a:spcBef>
              <a:buClrTx/>
              <a:buFontTx/>
              <a:buNone/>
            </a:pPr>
            <a:r>
              <a:rPr lang="en-US" sz="1400" b="0">
                <a:solidFill>
                  <a:schemeClr val="tx1"/>
                </a:solidFill>
              </a:rPr>
              <a:t>Slide </a:t>
            </a:r>
            <a:fld id="{987152A8-6691-314A-B5C6-8D1C02DD4F33}" type="slidenum">
              <a:rPr lang="en-US" sz="1400" b="0">
                <a:solidFill>
                  <a:schemeClr val="tx1"/>
                </a:solidFill>
              </a:rPr>
              <a:pPr eaLnBrk="1" hangingPunct="1">
                <a:spcBef>
                  <a:spcPct val="0"/>
                </a:spcBef>
                <a:buClrTx/>
                <a:buFontTx/>
                <a:buNone/>
              </a:pPr>
              <a:t>2</a:t>
            </a:fld>
            <a:endParaRPr lang="en-US" sz="1400" b="0">
              <a:solidFill>
                <a:schemeClr val="tx1"/>
              </a:solidFill>
            </a:endParaRPr>
          </a:p>
        </p:txBody>
      </p:sp>
      <p:pic>
        <p:nvPicPr>
          <p:cNvPr id="13" name="Content Placeholder 12" descr="IMG_1354.jpg"/>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5638800" y="3886200"/>
            <a:ext cx="3352800" cy="2514600"/>
          </a:xfrm>
          <a:prstGeom prst="roundRect">
            <a:avLst>
              <a:gd name="adj" fmla="val 8594"/>
            </a:avLst>
          </a:prstGeom>
          <a:solidFill>
            <a:srgbClr val="FFFFFF">
              <a:shade val="85000"/>
            </a:srgbClr>
          </a:solidFill>
          <a:ln>
            <a:solidFill>
              <a:schemeClr val="bg1"/>
            </a:solidFill>
          </a:ln>
        </p:spPr>
      </p:pic>
      <p:pic>
        <p:nvPicPr>
          <p:cNvPr id="8" name="Picture 7" descr="IMG_0862.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019800" y="533400"/>
            <a:ext cx="2158350" cy="3200400"/>
          </a:xfrm>
          <a:prstGeom prst="roundRect">
            <a:avLst>
              <a:gd name="adj" fmla="val 8594"/>
            </a:avLst>
          </a:prstGeom>
          <a:solidFill>
            <a:srgbClr val="FFFFFF">
              <a:shade val="85000"/>
            </a:srgbClr>
          </a:solidFill>
          <a:ln>
            <a:solidFill>
              <a:schemeClr val="bg1"/>
            </a:solidFill>
          </a:ln>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8184"/>
            <a:ext cx="7010400" cy="1219200"/>
          </a:xfrm>
        </p:spPr>
        <p:txBody>
          <a:bodyPr/>
          <a:lstStyle/>
          <a:p>
            <a:r>
              <a:rPr lang="en-US" dirty="0" smtClean="0"/>
              <a:t>Interpreting Results</a:t>
            </a:r>
            <a:endParaRPr lang="en-US" dirty="0"/>
          </a:p>
        </p:txBody>
      </p:sp>
      <p:sp>
        <p:nvSpPr>
          <p:cNvPr id="4" name="Content Placeholder 3"/>
          <p:cNvSpPr>
            <a:spLocks noGrp="1"/>
          </p:cNvSpPr>
          <p:nvPr>
            <p:ph sz="half" idx="1"/>
          </p:nvPr>
        </p:nvSpPr>
        <p:spPr/>
        <p:txBody>
          <a:bodyPr/>
          <a:lstStyle/>
          <a:p>
            <a:pPr eaLnBrk="1" hangingPunct="1"/>
            <a:r>
              <a:rPr lang="en-US" altLang="en-US" sz="1800" dirty="0"/>
              <a:t>Strategies to customize your approach with the pacing of IM activities include:</a:t>
            </a:r>
          </a:p>
          <a:p>
            <a:pPr lvl="1" eaLnBrk="1" hangingPunct="1"/>
            <a:r>
              <a:rPr lang="en-US" altLang="en-US" sz="1800" dirty="0"/>
              <a:t>Adjusting the tempo</a:t>
            </a:r>
          </a:p>
          <a:p>
            <a:pPr lvl="1" eaLnBrk="1" hangingPunct="1"/>
            <a:r>
              <a:rPr lang="en-US" altLang="en-US" sz="1800" dirty="0"/>
              <a:t>Adjusting the duration of IM tasks</a:t>
            </a:r>
          </a:p>
          <a:p>
            <a:pPr lvl="1" eaLnBrk="1" hangingPunct="1"/>
            <a:r>
              <a:rPr lang="en-US" altLang="en-US" sz="1800" dirty="0"/>
              <a:t>Adjusting the frequency of IM tasks</a:t>
            </a:r>
          </a:p>
          <a:p>
            <a:pPr lvl="1" eaLnBrk="1" hangingPunct="1"/>
            <a:r>
              <a:rPr lang="en-US" altLang="en-US" sz="1800" dirty="0"/>
              <a:t>Supplementing IM tasks with age-appropriate incentives</a:t>
            </a:r>
          </a:p>
          <a:p>
            <a:pPr lvl="1" eaLnBrk="1" hangingPunct="1"/>
            <a:r>
              <a:rPr lang="en-US" altLang="en-US" sz="1800" dirty="0"/>
              <a:t>Monitoring IM participant for signs of distress or fatigue</a:t>
            </a:r>
          </a:p>
          <a:p>
            <a:endParaRPr lang="en-US" sz="1800" dirty="0"/>
          </a:p>
        </p:txBody>
      </p:sp>
      <p:pic>
        <p:nvPicPr>
          <p:cNvPr id="5" name="Content Placeholder 4" descr="Screen Shot 2013-09-26 at 4.57.42 PM.pn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268" b="-2785"/>
          <a:stretch/>
        </p:blipFill>
        <p:spPr>
          <a:xfrm>
            <a:off x="4572000" y="1905000"/>
            <a:ext cx="4455217" cy="3429000"/>
          </a:xfrm>
        </p:spPr>
      </p:pic>
    </p:spTree>
    <p:extLst>
      <p:ext uri="{BB962C8B-B14F-4D97-AF65-F5344CB8AC3E}">
        <p14:creationId xmlns:p14="http://schemas.microsoft.com/office/powerpoint/2010/main" val="576619358"/>
      </p:ext>
    </p:extLst>
  </p:cSld>
  <p:clrMapOvr>
    <a:masterClrMapping/>
  </p:clrMapOvr>
  <p:transition xmlns:p14="http://schemas.microsoft.com/office/powerpoint/2010/mai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Interpreting Results  </a:t>
            </a:r>
            <a:br>
              <a:rPr lang="en-US" dirty="0" smtClean="0"/>
            </a:br>
            <a:r>
              <a:rPr lang="en-US" dirty="0" smtClean="0"/>
              <a:t>“Data List” View</a:t>
            </a:r>
            <a:endParaRPr lang="en-US" dirty="0"/>
          </a:p>
        </p:txBody>
      </p:sp>
      <p:pic>
        <p:nvPicPr>
          <p:cNvPr id="3" name="Content Placeholder 2" descr="Screen Shot 2013-07-05 at 11.27.39 A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16278" t="29882" r="16391" b="58927"/>
          <a:stretch/>
        </p:blipFill>
        <p:spPr>
          <a:xfrm>
            <a:off x="467851" y="1447800"/>
            <a:ext cx="8521591" cy="796733"/>
          </a:xfrm>
        </p:spPr>
      </p:pic>
      <p:pic>
        <p:nvPicPr>
          <p:cNvPr id="5" name="Content Placeholder 2" descr="Screen Shot 2013-07-05 at 11.27.39 AM.png"/>
          <p:cNvPicPr>
            <a:picLocks noChangeAspect="1"/>
          </p:cNvPicPr>
          <p:nvPr/>
        </p:nvPicPr>
        <p:blipFill rotWithShape="1">
          <a:blip r:embed="rId3">
            <a:extLst>
              <a:ext uri="{28A0092B-C50C-407E-A947-70E740481C1C}">
                <a14:useLocalDpi xmlns:a14="http://schemas.microsoft.com/office/drawing/2010/main" val="0"/>
              </a:ext>
            </a:extLst>
          </a:blip>
          <a:srcRect l="16260" t="31427" r="57759" b="58446"/>
          <a:stretch/>
        </p:blipFill>
        <p:spPr bwMode="auto">
          <a:xfrm>
            <a:off x="1295400" y="2362200"/>
            <a:ext cx="6477000" cy="142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pic>
      <p:pic>
        <p:nvPicPr>
          <p:cNvPr id="6" name="Content Placeholder 2" descr="Screen Shot 2013-07-05 at 11.27.39 AM.png"/>
          <p:cNvPicPr>
            <a:picLocks noChangeAspect="1"/>
          </p:cNvPicPr>
          <p:nvPr/>
        </p:nvPicPr>
        <p:blipFill rotWithShape="1">
          <a:blip r:embed="rId3">
            <a:extLst>
              <a:ext uri="{28A0092B-C50C-407E-A947-70E740481C1C}">
                <a14:useLocalDpi xmlns:a14="http://schemas.microsoft.com/office/drawing/2010/main" val="0"/>
              </a:ext>
            </a:extLst>
          </a:blip>
          <a:srcRect l="42494" t="31506" r="40091" b="60049"/>
          <a:stretch/>
        </p:blipFill>
        <p:spPr bwMode="auto">
          <a:xfrm>
            <a:off x="1295400" y="3886200"/>
            <a:ext cx="5046895" cy="1376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pic>
      <p:pic>
        <p:nvPicPr>
          <p:cNvPr id="9" name="Content Placeholder 2" descr="Screen Shot 2013-07-05 at 11.27.39 AM.png"/>
          <p:cNvPicPr>
            <a:picLocks noChangeAspect="1"/>
          </p:cNvPicPr>
          <p:nvPr/>
        </p:nvPicPr>
        <p:blipFill rotWithShape="1">
          <a:blip r:embed="rId3">
            <a:extLst>
              <a:ext uri="{28A0092B-C50C-407E-A947-70E740481C1C}">
                <a14:useLocalDpi xmlns:a14="http://schemas.microsoft.com/office/drawing/2010/main" val="0"/>
              </a:ext>
            </a:extLst>
          </a:blip>
          <a:srcRect l="59759" t="31508" r="20685" b="60142"/>
          <a:stretch/>
        </p:blipFill>
        <p:spPr bwMode="auto">
          <a:xfrm>
            <a:off x="1295400" y="5334000"/>
            <a:ext cx="5661444" cy="1359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pic>
      <p:pic>
        <p:nvPicPr>
          <p:cNvPr id="11" name="Picture 10" descr="magnifying_glass_teudimu_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14416">
            <a:off x="6752314" y="4008069"/>
            <a:ext cx="1768497" cy="1781532"/>
          </a:xfrm>
          <a:prstGeom prst="rect">
            <a:avLst/>
          </a:prstGeom>
        </p:spPr>
      </p:pic>
    </p:spTree>
    <p:extLst>
      <p:ext uri="{BB962C8B-B14F-4D97-AF65-F5344CB8AC3E}">
        <p14:creationId xmlns:p14="http://schemas.microsoft.com/office/powerpoint/2010/main" val="1725389597"/>
      </p:ext>
    </p:extLst>
  </p:cSld>
  <p:clrMapOvr>
    <a:masterClrMapping/>
  </p:clrMapOvr>
  <p:transition xmlns:p14="http://schemas.microsoft.com/office/powerpoint/2010/mai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Expand you services with </a:t>
            </a:r>
            <a:br>
              <a:rPr lang="en-US" dirty="0" smtClean="0"/>
            </a:br>
            <a:r>
              <a:rPr lang="en-US" dirty="0" smtClean="0"/>
              <a:t>IM-Home </a:t>
            </a:r>
            <a:endParaRPr lang="en-US" dirty="0"/>
          </a:p>
        </p:txBody>
      </p:sp>
      <p:sp>
        <p:nvSpPr>
          <p:cNvPr id="3" name="Content Placeholder 2"/>
          <p:cNvSpPr>
            <a:spLocks noGrp="1"/>
          </p:cNvSpPr>
          <p:nvPr>
            <p:ph sz="half" idx="1"/>
          </p:nvPr>
        </p:nvSpPr>
        <p:spPr>
          <a:xfrm>
            <a:off x="762000" y="1752600"/>
            <a:ext cx="4267200" cy="4373563"/>
          </a:xfrm>
        </p:spPr>
        <p:txBody>
          <a:bodyPr/>
          <a:lstStyle/>
          <a:p>
            <a:pPr eaLnBrk="1" hangingPunct="1">
              <a:lnSpc>
                <a:spcPct val="120000"/>
              </a:lnSpc>
            </a:pPr>
            <a:r>
              <a:rPr lang="en-US" dirty="0" smtClean="0">
                <a:latin typeface="Calibri" charset="0"/>
              </a:rPr>
              <a:t>Extends Reach</a:t>
            </a:r>
          </a:p>
          <a:p>
            <a:pPr eaLnBrk="1" hangingPunct="1">
              <a:lnSpc>
                <a:spcPct val="120000"/>
              </a:lnSpc>
            </a:pPr>
            <a:r>
              <a:rPr lang="en-US" dirty="0" smtClean="0">
                <a:latin typeface="Calibri" charset="0"/>
              </a:rPr>
              <a:t>Builds Volume</a:t>
            </a:r>
          </a:p>
          <a:p>
            <a:pPr eaLnBrk="1" hangingPunct="1">
              <a:lnSpc>
                <a:spcPct val="120000"/>
              </a:lnSpc>
            </a:pPr>
            <a:r>
              <a:rPr lang="en-US" dirty="0" smtClean="0">
                <a:latin typeface="Calibri" charset="0"/>
              </a:rPr>
              <a:t>Efficient </a:t>
            </a:r>
            <a:r>
              <a:rPr lang="en-US" dirty="0">
                <a:latin typeface="Calibri" charset="0"/>
              </a:rPr>
              <a:t>Therapy Management </a:t>
            </a:r>
            <a:r>
              <a:rPr lang="en-US" dirty="0" smtClean="0">
                <a:latin typeface="Calibri" charset="0"/>
              </a:rPr>
              <a:t>Tool</a:t>
            </a:r>
          </a:p>
          <a:p>
            <a:pPr eaLnBrk="1" hangingPunct="1">
              <a:lnSpc>
                <a:spcPct val="120000"/>
              </a:lnSpc>
            </a:pPr>
            <a:r>
              <a:rPr lang="en-US" dirty="0" smtClean="0">
                <a:latin typeface="Calibri" charset="0"/>
              </a:rPr>
              <a:t>Sets</a:t>
            </a:r>
            <a:r>
              <a:rPr lang="en-US" dirty="0">
                <a:latin typeface="Calibri" charset="0"/>
              </a:rPr>
              <a:t>-Up Patients for better overall </a:t>
            </a:r>
            <a:r>
              <a:rPr lang="en-US" dirty="0" smtClean="0">
                <a:latin typeface="Calibri" charset="0"/>
              </a:rPr>
              <a:t>outcomes</a:t>
            </a:r>
            <a:endParaRPr lang="en-US" dirty="0">
              <a:latin typeface="Calibri" charset="0"/>
            </a:endParaRPr>
          </a:p>
        </p:txBody>
      </p:sp>
      <p:sp>
        <p:nvSpPr>
          <p:cNvPr id="4" name="Slide Number Placeholder 3"/>
          <p:cNvSpPr>
            <a:spLocks noGrp="1"/>
          </p:cNvSpPr>
          <p:nvPr>
            <p:ph type="sldNum" sz="quarter" idx="10"/>
          </p:nvPr>
        </p:nvSpPr>
        <p:spPr/>
        <p:txBody>
          <a:bodyPr/>
          <a:lstStyle/>
          <a:p>
            <a:endParaRPr lang="en-US" smtClean="0"/>
          </a:p>
          <a:p>
            <a:r>
              <a:rPr lang="en-US" smtClean="0"/>
              <a:t>Slide </a:t>
            </a:r>
            <a:fld id="{64B1AFBF-6BC1-F645-8C59-30DAE3546E97}" type="slidenum">
              <a:rPr lang="en-US" smtClean="0"/>
              <a:pPr/>
              <a:t>22</a:t>
            </a:fld>
            <a:endParaRPr lang="en-US"/>
          </a:p>
        </p:txBody>
      </p:sp>
      <p:pic>
        <p:nvPicPr>
          <p:cNvPr id="8" name="Content Placeholder 4"/>
          <p:cNvPicPr>
            <a:picLocks noChangeAspect="1"/>
          </p:cNvPicPr>
          <p:nvPr/>
        </p:nvPicPr>
        <p:blipFill rotWithShape="1">
          <a:blip r:embed="rId2" cstate="screen">
            <a:extLst>
              <a:ext uri="{28A0092B-C50C-407E-A947-70E740481C1C}">
                <a14:useLocalDpi xmlns:a14="http://schemas.microsoft.com/office/drawing/2010/main"/>
              </a:ext>
            </a:extLst>
          </a:blip>
          <a:srcRect t="8537" b="8146"/>
          <a:stretch/>
        </p:blipFill>
        <p:spPr bwMode="auto">
          <a:xfrm>
            <a:off x="4700588" y="2146852"/>
            <a:ext cx="4022725" cy="2117035"/>
          </a:xfrm>
          <a:prstGeom prst="roundRect">
            <a:avLst/>
          </a:prstGeom>
          <a:noFill/>
          <a:ln w="28575">
            <a:solidFill>
              <a:schemeClr val="accent6"/>
            </a:solidFill>
          </a:ln>
          <a:effectLst>
            <a:outerShdw blurRad="50800" dist="38100" dir="18900000" algn="bl" rotWithShape="0">
              <a:prstClr val="black">
                <a:alpha val="40000"/>
              </a:prstClr>
            </a:outerShdw>
          </a:effectLst>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pic>
    </p:spTree>
    <p:extLst>
      <p:ext uri="{BB962C8B-B14F-4D97-AF65-F5344CB8AC3E}">
        <p14:creationId xmlns:p14="http://schemas.microsoft.com/office/powerpoint/2010/main" val="1015458376"/>
      </p:ext>
    </p:extLst>
  </p:cSld>
  <p:clrMapOvr>
    <a:masterClrMapping/>
  </p:clrMapOvr>
  <p:transition xmlns:p14="http://schemas.microsoft.com/office/powerpoint/2010/mai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 of Use</a:t>
            </a:r>
            <a:endParaRPr lang="en-US" dirty="0"/>
          </a:p>
        </p:txBody>
      </p:sp>
      <p:sp>
        <p:nvSpPr>
          <p:cNvPr id="3" name="Content Placeholder 2"/>
          <p:cNvSpPr>
            <a:spLocks noGrp="1"/>
          </p:cNvSpPr>
          <p:nvPr>
            <p:ph sz="half" idx="1"/>
          </p:nvPr>
        </p:nvSpPr>
        <p:spPr>
          <a:xfrm>
            <a:off x="460248" y="4306824"/>
            <a:ext cx="4023360" cy="1406769"/>
          </a:xfrm>
        </p:spPr>
        <p:txBody>
          <a:bodyPr>
            <a:normAutofit fontScale="92500" lnSpcReduction="10000"/>
          </a:bodyPr>
          <a:lstStyle/>
          <a:p>
            <a:pPr>
              <a:lnSpc>
                <a:spcPct val="110000"/>
              </a:lnSpc>
            </a:pPr>
            <a:r>
              <a:rPr lang="en-US" sz="2400" dirty="0" smtClean="0"/>
              <a:t>Hybrid</a:t>
            </a:r>
          </a:p>
          <a:p>
            <a:pPr lvl="1">
              <a:lnSpc>
                <a:spcPct val="110000"/>
              </a:lnSpc>
            </a:pPr>
            <a:r>
              <a:rPr lang="en-US" sz="2000" dirty="0" smtClean="0"/>
              <a:t>Mix of In-Clinic &amp; Home allows patient to bill insurance part of the time</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39640" y="1868425"/>
            <a:ext cx="3759199" cy="2405888"/>
          </a:xfrm>
          <a:prstGeom prst="roundRect">
            <a:avLst/>
          </a:prstGeom>
          <a:ln w="28575">
            <a:solidFill>
              <a:schemeClr val="accent6"/>
            </a:solidFill>
          </a:ln>
          <a:effectLst>
            <a:outerShdw blurRad="50800" dist="38100" dir="18900000" algn="bl" rotWithShape="0">
              <a:prstClr val="black">
                <a:alpha val="40000"/>
              </a:prstClr>
            </a:outerShdw>
          </a:effectLst>
        </p:spPr>
      </p:pic>
      <p:sp>
        <p:nvSpPr>
          <p:cNvPr id="5" name="Content Placeholder 4"/>
          <p:cNvSpPr>
            <a:spLocks noGrp="1"/>
          </p:cNvSpPr>
          <p:nvPr>
            <p:ph sz="half" idx="2"/>
          </p:nvPr>
        </p:nvSpPr>
        <p:spPr>
          <a:xfrm>
            <a:off x="4739640" y="4306824"/>
            <a:ext cx="4023360" cy="1408176"/>
          </a:xfrm>
        </p:spPr>
        <p:txBody>
          <a:bodyPr>
            <a:normAutofit fontScale="92500" lnSpcReduction="10000"/>
          </a:bodyPr>
          <a:lstStyle/>
          <a:p>
            <a:pPr>
              <a:lnSpc>
                <a:spcPct val="110000"/>
              </a:lnSpc>
            </a:pPr>
            <a:r>
              <a:rPr lang="en-US" sz="2400" dirty="0"/>
              <a:t>Virtual</a:t>
            </a:r>
          </a:p>
          <a:p>
            <a:pPr lvl="1">
              <a:lnSpc>
                <a:spcPct val="110000"/>
              </a:lnSpc>
            </a:pPr>
            <a:r>
              <a:rPr lang="en-US" sz="2000" dirty="0"/>
              <a:t>Great for those with travel issues or a discharge </a:t>
            </a:r>
            <a:r>
              <a:rPr lang="en-US" sz="2000" dirty="0" smtClean="0"/>
              <a:t>program</a:t>
            </a:r>
            <a:endParaRPr lang="en-US" sz="2000" dirty="0"/>
          </a:p>
        </p:txBody>
      </p:sp>
      <p:pic>
        <p:nvPicPr>
          <p:cNvPr id="10" name="Content Placeholder 7"/>
          <p:cNvPicPr>
            <a:picLocks noChangeAspect="1"/>
          </p:cNvPicPr>
          <p:nvPr/>
        </p:nvPicPr>
        <p:blipFill rotWithShape="1">
          <a:blip r:embed="rId4" cstate="email">
            <a:extLst>
              <a:ext uri="{28A0092B-C50C-407E-A947-70E740481C1C}">
                <a14:useLocalDpi xmlns:a14="http://schemas.microsoft.com/office/drawing/2010/main"/>
              </a:ext>
            </a:extLst>
          </a:blip>
          <a:srcRect t="16033"/>
          <a:stretch/>
        </p:blipFill>
        <p:spPr bwMode="auto">
          <a:xfrm>
            <a:off x="460248" y="1868425"/>
            <a:ext cx="3771429" cy="2375068"/>
          </a:xfrm>
          <a:prstGeom prst="roundRect">
            <a:avLst/>
          </a:prstGeom>
          <a:noFill/>
          <a:ln w="28575">
            <a:solidFill>
              <a:schemeClr val="accent6"/>
            </a:solidFill>
            <a:miter lim="800000"/>
            <a:headEnd/>
            <a:tailEnd/>
          </a:ln>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457320711"/>
      </p:ext>
    </p:extLst>
  </p:cSld>
  <p:clrMapOvr>
    <a:masterClrMapping/>
  </p:clrMapOvr>
  <p:transition xmlns:p14="http://schemas.microsoft.com/office/powerpoint/2010/mai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rot="16200000">
            <a:off x="-2667000" y="2743200"/>
            <a:ext cx="7010400" cy="1219200"/>
          </a:xfrm>
        </p:spPr>
        <p:txBody>
          <a:bodyPr/>
          <a:lstStyle/>
          <a:p>
            <a:r>
              <a:rPr lang="en-US" dirty="0" smtClean="0">
                <a:ea typeface="ＭＳ Ｐゴシック" pitchFamily="34" charset="-128"/>
              </a:rPr>
              <a:t>IM-Home </a:t>
            </a:r>
            <a:r>
              <a:rPr lang="en-US" dirty="0" err="1" smtClean="0">
                <a:ea typeface="ＭＳ Ｐゴシック" pitchFamily="34" charset="-128"/>
              </a:rPr>
              <a:t>eClinic</a:t>
            </a:r>
            <a:r>
              <a:rPr lang="en-US" dirty="0" smtClean="0">
                <a:ea typeface="ＭＳ Ｐゴシック" pitchFamily="34" charset="-128"/>
              </a:rPr>
              <a:t/>
            </a:r>
            <a:br>
              <a:rPr lang="en-US" dirty="0" smtClean="0">
                <a:ea typeface="ＭＳ Ｐゴシック" pitchFamily="34" charset="-128"/>
              </a:rPr>
            </a:br>
            <a:r>
              <a:rPr lang="en-US" dirty="0" smtClean="0">
                <a:ea typeface="ＭＳ Ｐゴシック" pitchFamily="34" charset="-128"/>
              </a:rPr>
              <a:t>PREVIEW</a:t>
            </a:r>
          </a:p>
        </p:txBody>
      </p:sp>
      <p:sp>
        <p:nvSpPr>
          <p:cNvPr id="5" name="Slide Number Placeholder 4"/>
          <p:cNvSpPr>
            <a:spLocks noGrp="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defRPr/>
            </a:pPr>
            <a:endParaRPr lang="en-US" sz="1400" b="0" dirty="0">
              <a:solidFill>
                <a:schemeClr val="tx1"/>
              </a:solidFill>
            </a:endParaRPr>
          </a:p>
          <a:p>
            <a:pPr eaLnBrk="1" hangingPunct="1">
              <a:spcBef>
                <a:spcPct val="0"/>
              </a:spcBef>
              <a:buClrTx/>
              <a:buFontTx/>
              <a:buNone/>
              <a:defRPr/>
            </a:pPr>
            <a:r>
              <a:rPr lang="en-US" sz="1400" b="0" dirty="0">
                <a:solidFill>
                  <a:schemeClr val="tx1"/>
                </a:solidFill>
              </a:rPr>
              <a:t>Slide </a:t>
            </a:r>
            <a:fld id="{F40406B4-9C48-4B27-AB53-AEBA852B3FF3}" type="slidenum">
              <a:rPr lang="en-US" sz="1400" b="0">
                <a:solidFill>
                  <a:schemeClr val="tx1"/>
                </a:solidFill>
              </a:rPr>
              <a:pPr eaLnBrk="1" hangingPunct="1">
                <a:spcBef>
                  <a:spcPct val="0"/>
                </a:spcBef>
                <a:buClrTx/>
                <a:buFontTx/>
                <a:buNone/>
                <a:defRPr/>
              </a:pPr>
              <a:t>24</a:t>
            </a:fld>
            <a:endParaRPr lang="en-US" sz="1400" b="0" dirty="0">
              <a:solidFill>
                <a:schemeClr val="tx1"/>
              </a:solidFill>
            </a:endParaRPr>
          </a:p>
        </p:txBody>
      </p:sp>
      <p:pic>
        <p:nvPicPr>
          <p:cNvPr id="103428" name="Picture 7" descr="eClinic.ps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84138"/>
            <a:ext cx="7086600" cy="654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752147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Get IM-Home Certified</a:t>
            </a:r>
            <a:endParaRPr lang="en-US" sz="4000" dirty="0"/>
          </a:p>
        </p:txBody>
      </p:sp>
      <p:sp>
        <p:nvSpPr>
          <p:cNvPr id="6" name="Content Placeholder 5"/>
          <p:cNvSpPr>
            <a:spLocks noGrp="1"/>
          </p:cNvSpPr>
          <p:nvPr>
            <p:ph sz="half" idx="1"/>
          </p:nvPr>
        </p:nvSpPr>
        <p:spPr>
          <a:xfrm>
            <a:off x="304800" y="1752600"/>
            <a:ext cx="4724400" cy="4373563"/>
          </a:xfrm>
        </p:spPr>
        <p:txBody>
          <a:bodyPr/>
          <a:lstStyle/>
          <a:p>
            <a:pPr marL="0" indent="0" algn="ctr">
              <a:buNone/>
            </a:pPr>
            <a:r>
              <a:rPr lang="en-US" dirty="0" smtClean="0"/>
              <a:t>Sign up to attend the next step in your training! </a:t>
            </a:r>
            <a:endParaRPr lang="en-US" dirty="0"/>
          </a:p>
          <a:p>
            <a:pPr marL="0" indent="0" algn="ctr">
              <a:buNone/>
            </a:pPr>
            <a:r>
              <a:rPr lang="en-US" sz="4000" dirty="0" smtClean="0"/>
              <a:t>IM-Home Certification and Coaching Program</a:t>
            </a:r>
          </a:p>
          <a:p>
            <a:pPr marL="0" indent="0" algn="ctr">
              <a:buNone/>
            </a:pPr>
            <a:endParaRPr lang="en-US" sz="1800" dirty="0" smtClean="0"/>
          </a:p>
          <a:p>
            <a:pPr marL="0" indent="0" algn="ctr">
              <a:buNone/>
            </a:pPr>
            <a:r>
              <a:rPr lang="en-US" dirty="0" smtClean="0"/>
              <a:t>0.3 AOTA &amp; ASHA CEUs</a:t>
            </a:r>
            <a:endParaRPr lang="en-US" dirty="0"/>
          </a:p>
        </p:txBody>
      </p:sp>
      <p:sp>
        <p:nvSpPr>
          <p:cNvPr id="4" name="Slide Number Placeholder 3"/>
          <p:cNvSpPr>
            <a:spLocks noGrp="1"/>
          </p:cNvSpPr>
          <p:nvPr>
            <p:ph type="sldNum" sz="quarter" idx="10"/>
          </p:nvPr>
        </p:nvSpPr>
        <p:spPr/>
        <p:txBody>
          <a:bodyPr/>
          <a:lstStyle/>
          <a:p>
            <a:endParaRPr lang="en-US" smtClean="0"/>
          </a:p>
          <a:p>
            <a:r>
              <a:rPr lang="en-US" smtClean="0"/>
              <a:t>Slide </a:t>
            </a:r>
            <a:fld id="{64B1AFBF-6BC1-F645-8C59-30DAE3546E97}" type="slidenum">
              <a:rPr lang="en-US" smtClean="0"/>
              <a:pPr/>
              <a:t>25</a:t>
            </a:fld>
            <a:endParaRPr lang="en-US"/>
          </a:p>
        </p:txBody>
      </p:sp>
      <p:sp>
        <p:nvSpPr>
          <p:cNvPr id="3" name="TextBox 2"/>
          <p:cNvSpPr txBox="1"/>
          <p:nvPr/>
        </p:nvSpPr>
        <p:spPr>
          <a:xfrm>
            <a:off x="1219200" y="5867400"/>
            <a:ext cx="6705600" cy="707886"/>
          </a:xfrm>
          <a:prstGeom prst="rect">
            <a:avLst/>
          </a:prstGeom>
          <a:noFill/>
        </p:spPr>
        <p:txBody>
          <a:bodyPr wrap="square" rtlCol="0">
            <a:spAutoFit/>
          </a:bodyPr>
          <a:lstStyle/>
          <a:p>
            <a:pPr algn="ctr"/>
            <a:r>
              <a:rPr lang="en-US" sz="2000" i="1" dirty="0" smtClean="0">
                <a:effectLst>
                  <a:outerShdw blurRad="38100" dist="38100" dir="2700000" algn="tl">
                    <a:srgbClr val="000000">
                      <a:alpha val="43137"/>
                    </a:srgbClr>
                  </a:outerShdw>
                </a:effectLst>
              </a:rPr>
              <a:t>FREE DEMO UNITS included with all </a:t>
            </a:r>
          </a:p>
          <a:p>
            <a:pPr algn="ctr"/>
            <a:r>
              <a:rPr lang="en-US" sz="2000" i="1" dirty="0" smtClean="0">
                <a:effectLst>
                  <a:outerShdw blurRad="38100" dist="38100" dir="2700000" algn="tl">
                    <a:srgbClr val="000000">
                      <a:alpha val="43137"/>
                    </a:srgbClr>
                  </a:outerShdw>
                </a:effectLst>
              </a:rPr>
              <a:t>IM Pro Universe Purchases!</a:t>
            </a:r>
            <a:endParaRPr lang="en-US" sz="2000" i="1" dirty="0">
              <a:effectLst>
                <a:outerShdw blurRad="38100" dist="38100" dir="2700000" algn="tl">
                  <a:srgbClr val="000000">
                    <a:alpha val="43137"/>
                  </a:srgbClr>
                </a:outerShdw>
              </a:effectLst>
            </a:endParaRPr>
          </a:p>
        </p:txBody>
      </p:sp>
      <p:pic>
        <p:nvPicPr>
          <p:cNvPr id="10" name="Content Placeholder 9"/>
          <p:cNvPicPr>
            <a:picLocks noGrp="1" noChangeAspect="1"/>
          </p:cNvPicPr>
          <p:nvPr>
            <p:ph sz="half" idx="2"/>
          </p:nvPr>
        </p:nvPicPr>
        <p:blipFill>
          <a:blip r:embed="rId2" cstate="screen">
            <a:extLst>
              <a:ext uri="{28A0092B-C50C-407E-A947-70E740481C1C}">
                <a14:useLocalDpi xmlns:a14="http://schemas.microsoft.com/office/drawing/2010/main"/>
              </a:ext>
            </a:extLst>
          </a:blip>
          <a:srcRect l="5206" r="5206"/>
          <a:stretch>
            <a:fillRect/>
          </a:stretch>
        </p:blipFill>
        <p:spPr>
          <a:xfrm>
            <a:off x="5309328" y="1752601"/>
            <a:ext cx="3377471" cy="3657600"/>
          </a:xfrm>
          <a:prstGeom prst="rect">
            <a:avLst/>
          </a:prstGeom>
        </p:spPr>
      </p:pic>
    </p:spTree>
    <p:extLst>
      <p:ext uri="{BB962C8B-B14F-4D97-AF65-F5344CB8AC3E}">
        <p14:creationId xmlns:p14="http://schemas.microsoft.com/office/powerpoint/2010/main" val="2207558616"/>
      </p:ext>
    </p:extLst>
  </p:cSld>
  <p:clrMapOvr>
    <a:masterClrMapping/>
  </p:clrMapOvr>
  <p:transition xmlns:p14="http://schemas.microsoft.com/office/powerpoint/2010/mai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1447800" y="2971800"/>
            <a:ext cx="6324600" cy="3154363"/>
          </a:xfrm>
        </p:spPr>
        <p:txBody>
          <a:bodyPr/>
          <a:lstStyle/>
          <a:p>
            <a:r>
              <a:rPr lang="en-US" sz="2400" dirty="0" smtClean="0"/>
              <a:t>Start training your first client!</a:t>
            </a:r>
          </a:p>
          <a:p>
            <a:pPr lvl="1"/>
            <a:r>
              <a:rPr lang="en-US" sz="2000" dirty="0"/>
              <a:t>I</a:t>
            </a:r>
            <a:r>
              <a:rPr lang="en-US" sz="2000" dirty="0" smtClean="0"/>
              <a:t>f you’re not comfortable to start training your first </a:t>
            </a:r>
            <a:r>
              <a:rPr lang="en-US" sz="2000" dirty="0"/>
              <a:t>client, </a:t>
            </a:r>
            <a:r>
              <a:rPr lang="en-US" sz="2000" dirty="0" smtClean="0"/>
              <a:t>complete a 12-day </a:t>
            </a:r>
            <a:r>
              <a:rPr lang="en-US" sz="2000" dirty="0"/>
              <a:t>training on yourself .</a:t>
            </a:r>
            <a:endParaRPr lang="en-US" sz="2000" dirty="0" smtClean="0"/>
          </a:p>
          <a:p>
            <a:r>
              <a:rPr lang="en-US" sz="2400" dirty="0" smtClean="0"/>
              <a:t>Don’t </a:t>
            </a:r>
            <a:r>
              <a:rPr lang="en-US" sz="2400" dirty="0"/>
              <a:t>forget to </a:t>
            </a:r>
            <a:r>
              <a:rPr lang="en-US" sz="2400" dirty="0" smtClean="0"/>
              <a:t>register for the </a:t>
            </a:r>
            <a:br>
              <a:rPr lang="en-US" sz="2400" dirty="0" smtClean="0"/>
            </a:br>
            <a:r>
              <a:rPr lang="en-US" sz="2400" dirty="0" smtClean="0"/>
              <a:t>IM</a:t>
            </a:r>
            <a:r>
              <a:rPr lang="en-US" sz="2400" dirty="0"/>
              <a:t>-Home Certification </a:t>
            </a:r>
            <a:r>
              <a:rPr lang="en-US" sz="2400" dirty="0" smtClean="0"/>
              <a:t>Program</a:t>
            </a:r>
          </a:p>
          <a:p>
            <a:r>
              <a:rPr lang="en-US" sz="2400" dirty="0" smtClean="0"/>
              <a:t>Take online post test</a:t>
            </a:r>
          </a:p>
          <a:p>
            <a:r>
              <a:rPr lang="en-US" sz="2400" dirty="0" smtClean="0"/>
              <a:t>Upon completion you will receive </a:t>
            </a:r>
            <a:br>
              <a:rPr lang="en-US" sz="2400" dirty="0" smtClean="0"/>
            </a:br>
            <a:r>
              <a:rPr lang="en-US" sz="2400" dirty="0" smtClean="0"/>
              <a:t>0.4 AOTA &amp; ASHA CEUs</a:t>
            </a:r>
            <a:endParaRPr lang="en-US" sz="2400" dirty="0"/>
          </a:p>
        </p:txBody>
      </p:sp>
      <p:pic>
        <p:nvPicPr>
          <p:cNvPr id="7" name="Content Placeholder 6"/>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l="-83" b="-434"/>
          <a:stretch/>
        </p:blipFill>
        <p:spPr>
          <a:xfrm>
            <a:off x="2895600" y="228600"/>
            <a:ext cx="3395133" cy="2571044"/>
          </a:xfrm>
        </p:spPr>
      </p:pic>
    </p:spTree>
    <p:extLst>
      <p:ext uri="{BB962C8B-B14F-4D97-AF65-F5344CB8AC3E}">
        <p14:creationId xmlns:p14="http://schemas.microsoft.com/office/powerpoint/2010/main" val="1896402856"/>
      </p:ext>
    </p:extLst>
  </p:cSld>
  <p:clrMapOvr>
    <a:masterClrMapping/>
  </p:clrMapOvr>
  <p:transition xmlns:p14="http://schemas.microsoft.com/office/powerpoint/2010/mai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a:xfrm>
            <a:off x="685800" y="228600"/>
            <a:ext cx="7848600" cy="1219200"/>
          </a:xfrm>
        </p:spPr>
        <p:txBody>
          <a:bodyPr/>
          <a:lstStyle/>
          <a:p>
            <a:r>
              <a:rPr lang="en-US" sz="3400" dirty="0" smtClean="0">
                <a:ea typeface="ＭＳ Ｐゴシック" pitchFamily="34" charset="-128"/>
              </a:rPr>
              <a:t>QUESTIONS? NEED MORE HELP?</a:t>
            </a:r>
            <a:endParaRPr lang="en-US" sz="3400" b="0" dirty="0" smtClean="0">
              <a:ea typeface="ＭＳ Ｐゴシック" pitchFamily="34" charset="-128"/>
            </a:endParaRPr>
          </a:p>
        </p:txBody>
      </p:sp>
      <p:sp>
        <p:nvSpPr>
          <p:cNvPr id="4" name="Content Placeholder 3"/>
          <p:cNvSpPr>
            <a:spLocks noGrp="1"/>
          </p:cNvSpPr>
          <p:nvPr>
            <p:ph idx="1"/>
          </p:nvPr>
        </p:nvSpPr>
        <p:spPr>
          <a:xfrm>
            <a:off x="457200" y="1211893"/>
            <a:ext cx="8229600" cy="5638800"/>
          </a:xfrm>
        </p:spPr>
        <p:txBody>
          <a:bodyPr/>
          <a:lstStyle/>
          <a:p>
            <a:r>
              <a:rPr lang="en-US" dirty="0" smtClean="0">
                <a:effectLst>
                  <a:outerShdw blurRad="38100" dist="38100" dir="2700000" algn="tl">
                    <a:srgbClr val="000000">
                      <a:alpha val="43137"/>
                    </a:srgbClr>
                  </a:outerShdw>
                </a:effectLst>
              </a:rPr>
              <a:t>RESEARCH!  </a:t>
            </a:r>
            <a:r>
              <a:rPr lang="en-US" dirty="0" smtClean="0"/>
              <a:t>Use the “Self Study” manual to find references and definitions</a:t>
            </a:r>
          </a:p>
          <a:p>
            <a:r>
              <a:rPr lang="en-US" dirty="0" smtClean="0">
                <a:effectLst>
                  <a:outerShdw blurRad="38100" dist="38100" dir="2700000" algn="tl">
                    <a:srgbClr val="000000">
                      <a:alpha val="43137"/>
                    </a:srgbClr>
                  </a:outerShdw>
                </a:effectLst>
              </a:rPr>
              <a:t>PLAY!  </a:t>
            </a:r>
            <a:r>
              <a:rPr lang="en-US" dirty="0" smtClean="0"/>
              <a:t>Use this yourself over the course of several days or weeks</a:t>
            </a:r>
          </a:p>
          <a:p>
            <a:r>
              <a:rPr lang="en-US" dirty="0" smtClean="0">
                <a:effectLst>
                  <a:outerShdw blurRad="38100" dist="38100" dir="2700000" algn="tl">
                    <a:srgbClr val="000000">
                      <a:alpha val="43137"/>
                    </a:srgbClr>
                  </a:outerShdw>
                </a:effectLst>
              </a:rPr>
              <a:t>TEST!  </a:t>
            </a:r>
            <a:r>
              <a:rPr lang="en-US" dirty="0" smtClean="0"/>
              <a:t>Find a client to practice on – a friend, neighbor, or family member</a:t>
            </a:r>
          </a:p>
          <a:p>
            <a:r>
              <a:rPr lang="en-US" dirty="0" smtClean="0">
                <a:effectLst>
                  <a:outerShdw blurRad="38100" dist="38100" dir="2700000" algn="tl">
                    <a:srgbClr val="000000">
                      <a:alpha val="43137"/>
                    </a:srgbClr>
                  </a:outerShdw>
                </a:effectLst>
              </a:rPr>
              <a:t>WATCH!  </a:t>
            </a:r>
            <a:r>
              <a:rPr lang="en-US" dirty="0" smtClean="0"/>
              <a:t>Go online and watch videos</a:t>
            </a:r>
          </a:p>
          <a:p>
            <a:r>
              <a:rPr lang="en-US" dirty="0" smtClean="0">
                <a:effectLst>
                  <a:outerShdw blurRad="38100" dist="38100" dir="2700000" algn="tl">
                    <a:srgbClr val="000000">
                      <a:alpha val="43137"/>
                    </a:srgbClr>
                  </a:outerShdw>
                </a:effectLst>
              </a:rPr>
              <a:t>LEARN</a:t>
            </a:r>
            <a:r>
              <a:rPr lang="en-US" dirty="0" smtClean="0"/>
              <a:t>!  Sign up for webinars  </a:t>
            </a:r>
            <a:endParaRPr lang="en-US" dirty="0"/>
          </a:p>
        </p:txBody>
      </p:sp>
      <p:sp>
        <p:nvSpPr>
          <p:cNvPr id="5" name="Slide Number Placeholder 4"/>
          <p:cNvSpPr>
            <a:spLocks noGrp="1"/>
          </p:cNvSpPr>
          <p:nvPr>
            <p:ph type="sldNum" sz="quarter" idx="10"/>
          </p:nvPr>
        </p:nvSpPr>
        <p:spPr/>
        <p:txBody>
          <a:bodyPr/>
          <a:lstStyle/>
          <a:p>
            <a:pPr>
              <a:defRPr/>
            </a:pPr>
            <a:endParaRPr lang="en-US" smtClean="0"/>
          </a:p>
          <a:p>
            <a:pPr>
              <a:defRPr/>
            </a:pPr>
            <a:r>
              <a:rPr lang="en-US" smtClean="0"/>
              <a:t>Slide </a:t>
            </a:r>
            <a:fld id="{745561DC-A703-4C15-8F4B-CA61A486CE46}" type="slidenum">
              <a:rPr lang="en-US" smtClean="0"/>
              <a:pPr>
                <a:defRPr/>
              </a:pPr>
              <a:t>27</a:t>
            </a:fld>
            <a:endParaRPr lang="en-US"/>
          </a:p>
        </p:txBody>
      </p:sp>
    </p:spTree>
    <p:extLst>
      <p:ext uri="{BB962C8B-B14F-4D97-AF65-F5344CB8AC3E}">
        <p14:creationId xmlns:p14="http://schemas.microsoft.com/office/powerpoint/2010/main" val="4548829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600200" y="5179100"/>
            <a:ext cx="2286000" cy="919401"/>
          </a:xfrm>
          <a:prstGeom prst="roundRect">
            <a:avLst/>
          </a:prstGeom>
          <a:ln/>
        </p:spPr>
        <p:style>
          <a:lnRef idx="1">
            <a:schemeClr val="accent3"/>
          </a:lnRef>
          <a:fillRef idx="3">
            <a:schemeClr val="accent3"/>
          </a:fillRef>
          <a:effectRef idx="2">
            <a:schemeClr val="accent3"/>
          </a:effectRef>
          <a:fontRef idx="minor">
            <a:schemeClr val="lt1"/>
          </a:fontRef>
        </p:style>
        <p:txBody>
          <a:bodyPr>
            <a:spAutoFit/>
          </a:bodyPr>
          <a:lstStyle/>
          <a:p>
            <a:pPr lvl="1">
              <a:spcBef>
                <a:spcPct val="20000"/>
              </a:spcBef>
              <a:buClr>
                <a:srgbClr val="838383"/>
              </a:buClr>
              <a:buFont typeface="Wingdings" pitchFamily="2" charset="2"/>
              <a:buNone/>
              <a:defRPr/>
            </a:pPr>
            <a: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rPr>
              <a:t>Like us on Facebook!</a:t>
            </a:r>
          </a:p>
        </p:txBody>
      </p:sp>
      <p:sp>
        <p:nvSpPr>
          <p:cNvPr id="12" name="TextBox 11"/>
          <p:cNvSpPr txBox="1"/>
          <p:nvPr/>
        </p:nvSpPr>
        <p:spPr>
          <a:xfrm>
            <a:off x="4876800" y="5179100"/>
            <a:ext cx="3429000" cy="919401"/>
          </a:xfrm>
          <a:prstGeom prst="roundRect">
            <a:avLst/>
          </a:prstGeom>
          <a:ln/>
        </p:spPr>
        <p:style>
          <a:lnRef idx="1">
            <a:schemeClr val="accent1"/>
          </a:lnRef>
          <a:fillRef idx="3">
            <a:schemeClr val="accent1"/>
          </a:fillRef>
          <a:effectRef idx="2">
            <a:schemeClr val="accent1"/>
          </a:effectRef>
          <a:fontRef idx="minor">
            <a:schemeClr val="lt1"/>
          </a:fontRef>
        </p:style>
        <p:txBody>
          <a:bodyPr>
            <a:spAutoFit/>
          </a:bodyPr>
          <a:lstStyle/>
          <a:p>
            <a:pPr lvl="1">
              <a:spcBef>
                <a:spcPct val="20000"/>
              </a:spcBef>
              <a:buClr>
                <a:srgbClr val="838383"/>
              </a:buClr>
              <a:buFont typeface="Wingdings" pitchFamily="2" charset="2"/>
              <a:buNone/>
              <a:defRPr/>
            </a:pPr>
            <a: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rPr>
              <a:t>Follow us on Twitter!</a:t>
            </a:r>
            <a:b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en-US" sz="2400" b="0" dirty="0">
                <a:ln w="18415" cmpd="sng">
                  <a:solidFill>
                    <a:srgbClr val="FFFFFF"/>
                  </a:solidFill>
                  <a:prstDash val="solid"/>
                </a:ln>
                <a:solidFill>
                  <a:srgbClr val="FFFFFF"/>
                </a:solidFill>
                <a:effectLst>
                  <a:outerShdw blurRad="63500" dir="3600000" algn="tl" rotWithShape="0">
                    <a:srgbClr val="000000">
                      <a:alpha val="70000"/>
                    </a:srgbClr>
                  </a:outerShdw>
                </a:effectLst>
                <a:cs typeface="Aparajita" pitchFamily="34" charset="0"/>
              </a:rPr>
              <a:t>@imetronome</a:t>
            </a:r>
          </a:p>
        </p:txBody>
      </p:sp>
      <p:sp>
        <p:nvSpPr>
          <p:cNvPr id="265221" name="Rectangle 5"/>
          <p:cNvSpPr>
            <a:spLocks noChangeArrowheads="1"/>
          </p:cNvSpPr>
          <p:nvPr/>
        </p:nvSpPr>
        <p:spPr bwMode="auto">
          <a:xfrm>
            <a:off x="1447800" y="1295400"/>
            <a:ext cx="6172200" cy="3274743"/>
          </a:xfrm>
          <a:prstGeom prst="rect">
            <a:avLst/>
          </a:prstGeom>
          <a:noFill/>
          <a:ln>
            <a:noFill/>
            <a:headEnd/>
            <a:tailEnd/>
          </a:ln>
        </p:spPr>
        <p:style>
          <a:lnRef idx="1">
            <a:schemeClr val="accent4"/>
          </a:lnRef>
          <a:fillRef idx="3">
            <a:schemeClr val="accent4"/>
          </a:fillRef>
          <a:effectRef idx="2">
            <a:schemeClr val="accent4"/>
          </a:effectRef>
          <a:fontRef idx="minor">
            <a:schemeClr val="lt1"/>
          </a:fontRef>
        </p:style>
        <p:txBody>
          <a:bodyPr wrap="square">
            <a:spAutoFit/>
          </a:bodyPr>
          <a:lstStyle/>
          <a:p>
            <a:pPr algn="ctr">
              <a:lnSpc>
                <a:spcPct val="90000"/>
              </a:lnSpc>
              <a:spcBef>
                <a:spcPct val="20000"/>
              </a:spcBef>
              <a:buClr>
                <a:srgbClr val="838383"/>
              </a:buClr>
              <a:buFont typeface="Wingdings" pitchFamily="2" charset="2"/>
              <a:buNone/>
              <a:defRPr/>
            </a:pPr>
            <a:r>
              <a:rPr lang="en-US" sz="2400" dirty="0">
                <a:ln w="1905"/>
                <a:solidFill>
                  <a:schemeClr val="accent4">
                    <a:lumMod val="50000"/>
                  </a:schemeClr>
                </a:solidFill>
                <a:effectLst>
                  <a:innerShdw blurRad="69850" dist="43180" dir="5400000">
                    <a:srgbClr val="000000">
                      <a:alpha val="65000"/>
                    </a:srgbClr>
                  </a:innerShdw>
                </a:effectLst>
              </a:rPr>
              <a:t>Interactive Metronome, Inc</a:t>
            </a:r>
          </a:p>
          <a:p>
            <a:pPr algn="ctr">
              <a:lnSpc>
                <a:spcPct val="90000"/>
              </a:lnSpc>
              <a:spcBef>
                <a:spcPct val="20000"/>
              </a:spcBef>
              <a:buClr>
                <a:srgbClr val="838383"/>
              </a:buClr>
              <a:buFont typeface="Wingdings" pitchFamily="2" charset="2"/>
              <a:buNone/>
              <a:defRPr/>
            </a:pPr>
            <a:r>
              <a:rPr lang="en-US" sz="2400" dirty="0" smtClean="0">
                <a:ln w="1905"/>
                <a:solidFill>
                  <a:schemeClr val="accent4">
                    <a:lumMod val="50000"/>
                  </a:schemeClr>
                </a:solidFill>
                <a:effectLst>
                  <a:innerShdw blurRad="69850" dist="43180" dir="5400000">
                    <a:srgbClr val="000000">
                      <a:alpha val="65000"/>
                    </a:srgbClr>
                  </a:innerShdw>
                </a:effectLst>
              </a:rPr>
              <a:t>Toll </a:t>
            </a:r>
            <a:r>
              <a:rPr lang="en-US" sz="2400" dirty="0">
                <a:ln w="1905"/>
                <a:solidFill>
                  <a:schemeClr val="accent4">
                    <a:lumMod val="50000"/>
                  </a:schemeClr>
                </a:solidFill>
                <a:effectLst>
                  <a:innerShdw blurRad="69850" dist="43180" dir="5400000">
                    <a:srgbClr val="000000">
                      <a:alpha val="65000"/>
                    </a:srgbClr>
                  </a:innerShdw>
                </a:effectLst>
              </a:rPr>
              <a:t>free: 877-994-6776</a:t>
            </a:r>
          </a:p>
          <a:p>
            <a:pPr algn="ctr">
              <a:lnSpc>
                <a:spcPct val="90000"/>
              </a:lnSpc>
              <a:spcBef>
                <a:spcPct val="20000"/>
              </a:spcBef>
              <a:buClr>
                <a:srgbClr val="838383"/>
              </a:buClr>
              <a:buFont typeface="Wingdings" pitchFamily="2" charset="2"/>
              <a:buNone/>
              <a:defRPr/>
            </a:pPr>
            <a:r>
              <a:rPr lang="en-US" sz="2400" dirty="0" smtClean="0">
                <a:ln w="1905"/>
                <a:solidFill>
                  <a:schemeClr val="accent4">
                    <a:lumMod val="50000"/>
                  </a:schemeClr>
                </a:solidFill>
                <a:effectLst>
                  <a:innerShdw blurRad="69850" dist="43180" dir="5400000">
                    <a:srgbClr val="000000">
                      <a:alpha val="65000"/>
                    </a:srgbClr>
                  </a:innerShdw>
                </a:effectLst>
              </a:rPr>
              <a:t>Education Support</a:t>
            </a:r>
          </a:p>
          <a:p>
            <a:pPr algn="ctr">
              <a:lnSpc>
                <a:spcPct val="90000"/>
              </a:lnSpc>
              <a:spcBef>
                <a:spcPct val="20000"/>
              </a:spcBef>
              <a:buClr>
                <a:srgbClr val="838383"/>
              </a:buClr>
              <a:buFont typeface="Wingdings" pitchFamily="2" charset="2"/>
              <a:buNone/>
              <a:defRPr/>
            </a:pPr>
            <a:r>
              <a:rPr lang="en-US" sz="2400" dirty="0" err="1" smtClean="0">
                <a:ln w="1905"/>
                <a:solidFill>
                  <a:schemeClr val="accent4">
                    <a:lumMod val="50000"/>
                  </a:schemeClr>
                </a:solidFill>
                <a:effectLst>
                  <a:innerShdw blurRad="69850" dist="43180" dir="5400000">
                    <a:srgbClr val="000000">
                      <a:alpha val="65000"/>
                    </a:srgbClr>
                  </a:innerShdw>
                </a:effectLst>
              </a:rPr>
              <a:t>imcourses@interactivemetronome.com</a:t>
            </a:r>
            <a:endParaRPr lang="en-US" sz="2400" dirty="0">
              <a:ln w="1905"/>
              <a:solidFill>
                <a:schemeClr val="accent4">
                  <a:lumMod val="50000"/>
                </a:schemeClr>
              </a:solidFill>
              <a:effectLst>
                <a:innerShdw blurRad="69850" dist="43180" dir="5400000">
                  <a:srgbClr val="000000">
                    <a:alpha val="65000"/>
                  </a:srgbClr>
                </a:innerShdw>
              </a:effectLst>
            </a:endParaRPr>
          </a:p>
          <a:p>
            <a:pPr algn="ctr">
              <a:lnSpc>
                <a:spcPct val="90000"/>
              </a:lnSpc>
              <a:spcBef>
                <a:spcPct val="20000"/>
              </a:spcBef>
              <a:buClr>
                <a:srgbClr val="838383"/>
              </a:buClr>
              <a:buFont typeface="Wingdings" pitchFamily="2" charset="2"/>
              <a:buNone/>
              <a:defRPr/>
            </a:pPr>
            <a:r>
              <a:rPr lang="en-US" sz="2400" dirty="0" smtClean="0">
                <a:ln w="1905"/>
                <a:solidFill>
                  <a:schemeClr val="accent4">
                    <a:lumMod val="50000"/>
                  </a:schemeClr>
                </a:solidFill>
                <a:effectLst>
                  <a:innerShdw blurRad="69850" dist="43180" dir="5400000">
                    <a:srgbClr val="000000">
                      <a:alpha val="65000"/>
                    </a:srgbClr>
                  </a:innerShdw>
                </a:effectLst>
              </a:rPr>
              <a:t>Technical Support</a:t>
            </a:r>
          </a:p>
          <a:p>
            <a:pPr algn="ctr">
              <a:lnSpc>
                <a:spcPct val="90000"/>
              </a:lnSpc>
              <a:spcBef>
                <a:spcPct val="20000"/>
              </a:spcBef>
              <a:buClr>
                <a:srgbClr val="838383"/>
              </a:buClr>
              <a:buFont typeface="Wingdings" pitchFamily="2" charset="2"/>
              <a:buNone/>
              <a:defRPr/>
            </a:pPr>
            <a:r>
              <a:rPr lang="en-US" sz="2400" dirty="0" err="1" smtClean="0">
                <a:ln w="1905"/>
                <a:solidFill>
                  <a:schemeClr val="accent4">
                    <a:lumMod val="50000"/>
                  </a:schemeClr>
                </a:solidFill>
                <a:effectLst>
                  <a:innerShdw blurRad="69850" dist="43180" dir="5400000">
                    <a:srgbClr val="000000">
                      <a:alpha val="65000"/>
                    </a:srgbClr>
                  </a:innerShdw>
                </a:effectLst>
              </a:rPr>
              <a:t>support@interactivemetronome.com</a:t>
            </a:r>
            <a:endParaRPr lang="en-US" sz="2400" dirty="0">
              <a:ln w="1905"/>
              <a:solidFill>
                <a:schemeClr val="accent4">
                  <a:lumMod val="50000"/>
                </a:schemeClr>
              </a:solidFill>
              <a:effectLst>
                <a:innerShdw blurRad="69850" dist="43180" dir="5400000">
                  <a:srgbClr val="000000">
                    <a:alpha val="65000"/>
                  </a:srgbClr>
                </a:innerShdw>
              </a:effectLst>
            </a:endParaRPr>
          </a:p>
          <a:p>
            <a:pPr algn="ctr">
              <a:lnSpc>
                <a:spcPct val="90000"/>
              </a:lnSpc>
              <a:spcBef>
                <a:spcPct val="20000"/>
              </a:spcBef>
              <a:buClr>
                <a:srgbClr val="838383"/>
              </a:buClr>
              <a:buFont typeface="Wingdings" pitchFamily="2" charset="2"/>
              <a:buNone/>
              <a:defRPr/>
            </a:pPr>
            <a:r>
              <a:rPr lang="en-US" sz="2400" dirty="0" smtClean="0">
                <a:ln w="1905"/>
                <a:solidFill>
                  <a:schemeClr val="accent4">
                    <a:lumMod val="50000"/>
                  </a:schemeClr>
                </a:solidFill>
                <a:effectLst>
                  <a:innerShdw blurRad="69850" dist="43180" dir="5400000">
                    <a:srgbClr val="000000">
                      <a:alpha val="65000"/>
                    </a:srgbClr>
                  </a:innerShdw>
                </a:effectLst>
              </a:rPr>
              <a:t>Clinical </a:t>
            </a:r>
            <a:r>
              <a:rPr lang="en-US" sz="2400" dirty="0">
                <a:ln w="1905"/>
                <a:solidFill>
                  <a:schemeClr val="accent4">
                    <a:lumMod val="50000"/>
                  </a:schemeClr>
                </a:solidFill>
                <a:effectLst>
                  <a:innerShdw blurRad="69850" dist="43180" dir="5400000">
                    <a:srgbClr val="000000">
                      <a:alpha val="65000"/>
                    </a:srgbClr>
                  </a:innerShdw>
                </a:effectLst>
              </a:rPr>
              <a:t>Support</a:t>
            </a:r>
          </a:p>
          <a:p>
            <a:pPr algn="ctr">
              <a:lnSpc>
                <a:spcPct val="90000"/>
              </a:lnSpc>
              <a:spcBef>
                <a:spcPct val="20000"/>
              </a:spcBef>
              <a:buClr>
                <a:srgbClr val="838383"/>
              </a:buClr>
              <a:buFont typeface="Wingdings" pitchFamily="2" charset="2"/>
              <a:buNone/>
              <a:defRPr/>
            </a:pPr>
            <a:r>
              <a:rPr lang="en-US" sz="2400" dirty="0" err="1" smtClean="0">
                <a:ln w="1905"/>
                <a:solidFill>
                  <a:schemeClr val="accent4">
                    <a:lumMod val="50000"/>
                  </a:schemeClr>
                </a:solidFill>
                <a:effectLst>
                  <a:innerShdw blurRad="69850" dist="43180" dir="5400000">
                    <a:srgbClr val="000000">
                      <a:alpha val="65000"/>
                    </a:srgbClr>
                  </a:innerShdw>
                </a:effectLst>
              </a:rPr>
              <a:t>clinicaled@</a:t>
            </a:r>
            <a:r>
              <a:rPr lang="en-US" sz="2400" dirty="0" err="1">
                <a:ln w="1905"/>
                <a:solidFill>
                  <a:schemeClr val="accent4">
                    <a:lumMod val="50000"/>
                  </a:schemeClr>
                </a:solidFill>
                <a:effectLst>
                  <a:innerShdw blurRad="69850" dist="43180" dir="5400000">
                    <a:srgbClr val="000000">
                      <a:alpha val="65000"/>
                    </a:srgbClr>
                  </a:innerShdw>
                </a:effectLst>
              </a:rPr>
              <a:t>interactivemetronome.com</a:t>
            </a:r>
            <a:endParaRPr lang="en-US" sz="2400" dirty="0">
              <a:ln w="1905"/>
              <a:solidFill>
                <a:schemeClr val="accent4">
                  <a:lumMod val="50000"/>
                </a:schemeClr>
              </a:solidFill>
              <a:effectLst>
                <a:innerShdw blurRad="69850" dist="43180" dir="5400000">
                  <a:srgbClr val="000000">
                    <a:alpha val="65000"/>
                  </a:srgbClr>
                </a:innerShdw>
              </a:effectLst>
            </a:endParaRPr>
          </a:p>
        </p:txBody>
      </p:sp>
      <p:sp>
        <p:nvSpPr>
          <p:cNvPr id="265222" name="Rectangle 6"/>
          <p:cNvSpPr>
            <a:spLocks noChangeArrowheads="1"/>
          </p:cNvSpPr>
          <p:nvPr/>
        </p:nvSpPr>
        <p:spPr bwMode="auto">
          <a:xfrm>
            <a:off x="1600200" y="381000"/>
            <a:ext cx="6019800" cy="769441"/>
          </a:xfrm>
          <a:prstGeom prst="rect">
            <a:avLst/>
          </a:prstGeom>
          <a:noFill/>
          <a:ln w="9525">
            <a:noFill/>
            <a:miter lim="800000"/>
            <a:headEnd/>
            <a:tailEnd/>
          </a:ln>
        </p:spPr>
        <p:txBody>
          <a:bodyPr>
            <a:spAutoFit/>
          </a:bodyPr>
          <a:lstStyle/>
          <a:p>
            <a:pPr algn="ctr">
              <a:spcBef>
                <a:spcPct val="20000"/>
              </a:spcBef>
              <a:buClr>
                <a:srgbClr val="838383"/>
              </a:buClr>
              <a:buFont typeface="Wingdings" pitchFamily="2" charset="2"/>
              <a:buNone/>
              <a:defRPr/>
            </a:pPr>
            <a:r>
              <a:rPr lang="en-US" sz="44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n-lt"/>
                <a:ea typeface="ＭＳ Ｐゴシック" charset="-128"/>
                <a:cs typeface="+mn-cs"/>
              </a:rPr>
              <a:t>Contact Information</a:t>
            </a:r>
          </a:p>
        </p:txBody>
      </p:sp>
      <p:pic>
        <p:nvPicPr>
          <p:cNvPr id="265219" name="Picture 4" descr="http://www.courtneyluv.com/wp-content/uploads/2011/03/Twitter-Logo.jpg">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91000" y="5029200"/>
            <a:ext cx="1143000" cy="1219200"/>
          </a:xfrm>
          <a:prstGeom prst="roundRect">
            <a:avLst/>
          </a:prstGeom>
          <a:noFill/>
          <a:ln w="9525">
            <a:noFill/>
            <a:miter lim="800000"/>
            <a:headEnd/>
            <a:tailEnd/>
          </a:ln>
        </p:spPr>
      </p:pic>
      <p:pic>
        <p:nvPicPr>
          <p:cNvPr id="265217" name="Picture 2" descr="http://turbo.indyposted.com/wp-content/uploads/2011/01/facebook-logo.png">
            <a:hlinkClick r:id="rId5"/>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38200" y="5029200"/>
            <a:ext cx="1219200" cy="1219200"/>
          </a:xfrm>
          <a:prstGeom prst="roundRect">
            <a:avLst/>
          </a:prstGeom>
          <a:noFill/>
          <a:ln w="9525">
            <a:noFill/>
            <a:miter lim="800000"/>
            <a:headEnd/>
            <a:tailEnd/>
          </a:ln>
        </p:spPr>
      </p:pic>
    </p:spTree>
    <p:extLst>
      <p:ext uri="{BB962C8B-B14F-4D97-AF65-F5344CB8AC3E}">
        <p14:creationId xmlns:p14="http://schemas.microsoft.com/office/powerpoint/2010/main" val="25922306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endParaRPr lang="en-US" dirty="0"/>
          </a:p>
          <a:p>
            <a:r>
              <a:rPr lang="en-US" dirty="0"/>
              <a:t>Slide </a:t>
            </a:r>
            <a:fld id="{EF11CF9A-B569-4C0E-8E12-C17C24A91ABC}" type="slidenum">
              <a:rPr lang="en-US"/>
              <a:pPr/>
              <a:t>3</a:t>
            </a:fld>
            <a:endParaRPr lang="en-US" dirty="0"/>
          </a:p>
        </p:txBody>
      </p:sp>
      <p:sp>
        <p:nvSpPr>
          <p:cNvPr id="108546" name="Rectangle 2"/>
          <p:cNvSpPr>
            <a:spLocks noGrp="1" noChangeArrowheads="1"/>
          </p:cNvSpPr>
          <p:nvPr>
            <p:ph type="title"/>
          </p:nvPr>
        </p:nvSpPr>
        <p:spPr/>
        <p:txBody>
          <a:bodyPr/>
          <a:lstStyle/>
          <a:p>
            <a:pPr eaLnBrk="1" hangingPunct="1"/>
            <a:r>
              <a:rPr lang="en-US" i="1" dirty="0" smtClean="0">
                <a:ea typeface="ＭＳ Ｐゴシック" charset="-128"/>
              </a:rPr>
              <a:t>Review:</a:t>
            </a:r>
            <a:r>
              <a:rPr lang="en-US" dirty="0" smtClean="0">
                <a:ea typeface="ＭＳ Ｐゴシック" charset="-128"/>
              </a:rPr>
              <a:t/>
            </a:r>
            <a:br>
              <a:rPr lang="en-US" dirty="0" smtClean="0">
                <a:ea typeface="ＭＳ Ｐゴシック" charset="-128"/>
              </a:rPr>
            </a:br>
            <a:r>
              <a:rPr lang="en-US" dirty="0" smtClean="0">
                <a:ea typeface="ＭＳ Ｐゴシック" charset="-128"/>
              </a:rPr>
              <a:t>Who Is A Candidate for IM?</a:t>
            </a:r>
            <a:br>
              <a:rPr lang="en-US" dirty="0" smtClean="0">
                <a:ea typeface="ＭＳ Ｐゴシック" charset="-128"/>
              </a:rPr>
            </a:br>
            <a:endParaRPr lang="en-US" sz="1600" dirty="0" smtClean="0">
              <a:ea typeface="ＭＳ Ｐゴシック" charset="-128"/>
            </a:endParaRPr>
          </a:p>
        </p:txBody>
      </p:sp>
      <p:sp>
        <p:nvSpPr>
          <p:cNvPr id="108547" name="Rectangle 3"/>
          <p:cNvSpPr>
            <a:spLocks noGrp="1" noChangeArrowheads="1"/>
          </p:cNvSpPr>
          <p:nvPr>
            <p:ph type="body" sz="half" idx="2"/>
          </p:nvPr>
        </p:nvSpPr>
        <p:spPr>
          <a:xfrm>
            <a:off x="5334000" y="1981200"/>
            <a:ext cx="3352800" cy="4144963"/>
          </a:xfrm>
        </p:spPr>
        <p:txBody>
          <a:bodyPr/>
          <a:lstStyle/>
          <a:p>
            <a:pPr eaLnBrk="1" hangingPunct="1"/>
            <a:r>
              <a:rPr lang="en-US" sz="2400" dirty="0" smtClean="0">
                <a:ea typeface="ＭＳ Ｐゴシック" charset="-128"/>
              </a:rPr>
              <a:t>Standardized assessment</a:t>
            </a:r>
          </a:p>
          <a:p>
            <a:pPr eaLnBrk="1" hangingPunct="1"/>
            <a:endParaRPr lang="en-US" sz="1200" dirty="0" smtClean="0">
              <a:ea typeface="ＭＳ Ｐゴシック" charset="-128"/>
            </a:endParaRPr>
          </a:p>
          <a:p>
            <a:pPr eaLnBrk="1" hangingPunct="1"/>
            <a:r>
              <a:rPr lang="en-US" sz="2400" dirty="0" smtClean="0">
                <a:ea typeface="ＭＳ Ｐゴシック" charset="-128"/>
              </a:rPr>
              <a:t>Functional assessment</a:t>
            </a:r>
          </a:p>
          <a:p>
            <a:pPr eaLnBrk="1" hangingPunct="1"/>
            <a:endParaRPr lang="en-US" sz="1600" dirty="0">
              <a:ea typeface="ＭＳ Ｐゴシック" charset="-128"/>
            </a:endParaRPr>
          </a:p>
          <a:p>
            <a:pPr eaLnBrk="1" hangingPunct="1"/>
            <a:r>
              <a:rPr lang="en-US" sz="2400" dirty="0" smtClean="0">
                <a:ea typeface="ＭＳ Ｐゴシック" charset="-128"/>
              </a:rPr>
              <a:t>You received a list of assessments on the Course Materials Page</a:t>
            </a:r>
          </a:p>
        </p:txBody>
      </p:sp>
      <p:pic>
        <p:nvPicPr>
          <p:cNvPr id="9" name="Picture 8" descr="Kathy Alzheimers 67yo 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14601" y="2743200"/>
            <a:ext cx="2339556" cy="3505200"/>
          </a:xfrm>
          <a:prstGeom prst="roundRect">
            <a:avLst/>
          </a:prstGeom>
          <a:ln>
            <a:solidFill>
              <a:schemeClr val="accent1"/>
            </a:solidFill>
          </a:ln>
        </p:spPr>
      </p:pic>
      <p:pic>
        <p:nvPicPr>
          <p:cNvPr id="8" name="Content Placeholder 7" descr="iStock_000016346814Small.jpg"/>
          <p:cNvPicPr>
            <a:picLocks noGrp="1" noChangeAspect="1"/>
          </p:cNvPicPr>
          <p:nvPr>
            <p:ph sz="half" idx="1"/>
          </p:nvPr>
        </p:nvPicPr>
        <p:blipFill>
          <a:blip r:embed="rId4" cstate="email">
            <a:extLst>
              <a:ext uri="{28A0092B-C50C-407E-A947-70E740481C1C}">
                <a14:useLocalDpi xmlns:a14="http://schemas.microsoft.com/office/drawing/2010/main"/>
              </a:ext>
            </a:extLst>
          </a:blip>
          <a:stretch>
            <a:fillRect/>
          </a:stretch>
        </p:blipFill>
        <p:spPr>
          <a:xfrm>
            <a:off x="609600" y="1371600"/>
            <a:ext cx="2182368" cy="3269696"/>
          </a:xfrm>
          <a:prstGeom prst="roundRect">
            <a:avLst/>
          </a:prstGeom>
          <a:ln>
            <a:solidFill>
              <a:schemeClr val="accent1"/>
            </a:solidFill>
          </a:ln>
        </p:spPr>
      </p:pic>
    </p:spTree>
    <p:extLst>
      <p:ext uri="{BB962C8B-B14F-4D97-AF65-F5344CB8AC3E}">
        <p14:creationId xmlns:p14="http://schemas.microsoft.com/office/powerpoint/2010/main" val="259141346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049"/>
          <p:cNvSpPr>
            <a:spLocks noGrp="1" noChangeArrowheads="1"/>
          </p:cNvSpPr>
          <p:nvPr>
            <p:ph type="sldNum" sz="quarter" idx="10"/>
          </p:nvPr>
        </p:nvSpPr>
        <p:spPr/>
        <p:txBody>
          <a:bodyPr/>
          <a:lstStyle>
            <a:lvl1pPr eaLnBrk="0" hangingPunct="0">
              <a:spcBef>
                <a:spcPct val="20000"/>
              </a:spcBef>
              <a:buClr>
                <a:srgbClr val="838383"/>
              </a:buClr>
              <a:buFont typeface="Wingdings" charset="0"/>
              <a:buChar char="s"/>
              <a:defRPr sz="2800" b="1">
                <a:solidFill>
                  <a:schemeClr val="bg1"/>
                </a:solidFill>
                <a:latin typeface="Arial" charset="0"/>
                <a:ea typeface="ＭＳ Ｐゴシック" charset="0"/>
                <a:cs typeface="ＭＳ Ｐゴシック" charset="0"/>
              </a:defRPr>
            </a:lvl1pPr>
            <a:lvl2pPr marL="742950" indent="-28575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2pPr>
            <a:lvl3pPr marL="11430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3pPr>
            <a:lvl4pPr marL="16002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4pPr>
            <a:lvl5pPr marL="2057400" indent="-228600" eaLnBrk="0" hangingPunct="0">
              <a:spcBef>
                <a:spcPct val="20000"/>
              </a:spcBef>
              <a:buClr>
                <a:srgbClr val="838383"/>
              </a:buClr>
              <a:buFont typeface="Wingdings" charset="0"/>
              <a:buChar char="s"/>
              <a:defRPr sz="2800" b="1">
                <a:solidFill>
                  <a:schemeClr val="bg1"/>
                </a:solidFill>
                <a:latin typeface="Arial" charset="0"/>
                <a:ea typeface="ＭＳ Ｐゴシック" charset="0"/>
              </a:defRPr>
            </a:lvl5pPr>
            <a:lvl6pPr marL="25146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6pPr>
            <a:lvl7pPr marL="29718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7pPr>
            <a:lvl8pPr marL="34290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8pPr>
            <a:lvl9pPr marL="3886200" indent="-228600" eaLnBrk="0" fontAlgn="base" hangingPunct="0">
              <a:spcBef>
                <a:spcPct val="20000"/>
              </a:spcBef>
              <a:spcAft>
                <a:spcPct val="0"/>
              </a:spcAft>
              <a:buClr>
                <a:srgbClr val="838383"/>
              </a:buClr>
              <a:buFont typeface="Wingdings" charset="0"/>
              <a:buChar char="s"/>
              <a:defRPr sz="2800" b="1">
                <a:solidFill>
                  <a:schemeClr val="bg1"/>
                </a:solidFill>
                <a:latin typeface="Arial" charset="0"/>
                <a:ea typeface="ＭＳ Ｐゴシック" charset="0"/>
              </a:defRPr>
            </a:lvl9pPr>
          </a:lstStyle>
          <a:p>
            <a:pPr eaLnBrk="1" hangingPunct="1">
              <a:spcBef>
                <a:spcPct val="0"/>
              </a:spcBef>
              <a:buClrTx/>
              <a:buFontTx/>
              <a:buNone/>
              <a:defRPr/>
            </a:pPr>
            <a:endParaRPr lang="en-US" sz="1400" b="0" dirty="0">
              <a:solidFill>
                <a:schemeClr val="tx1"/>
              </a:solidFill>
            </a:endParaRPr>
          </a:p>
          <a:p>
            <a:pPr eaLnBrk="1" hangingPunct="1">
              <a:spcBef>
                <a:spcPct val="0"/>
              </a:spcBef>
              <a:buClrTx/>
              <a:buFontTx/>
              <a:buNone/>
              <a:defRPr/>
            </a:pPr>
            <a:r>
              <a:rPr lang="en-US" sz="1400" b="0" dirty="0">
                <a:solidFill>
                  <a:schemeClr val="tx1"/>
                </a:solidFill>
              </a:rPr>
              <a:t>Slide </a:t>
            </a:r>
            <a:fld id="{B70F2F08-D41F-4C79-BDBE-E452FA036198}" type="slidenum">
              <a:rPr lang="en-US" sz="1400" b="0">
                <a:solidFill>
                  <a:schemeClr val="tx1"/>
                </a:solidFill>
              </a:rPr>
              <a:pPr eaLnBrk="1" hangingPunct="1">
                <a:spcBef>
                  <a:spcPct val="0"/>
                </a:spcBef>
                <a:buClrTx/>
                <a:buFontTx/>
                <a:buNone/>
                <a:defRPr/>
              </a:pPr>
              <a:t>4</a:t>
            </a:fld>
            <a:endParaRPr lang="en-US" sz="1400" b="0" dirty="0">
              <a:solidFill>
                <a:schemeClr val="tx1"/>
              </a:solidFill>
            </a:endParaRPr>
          </a:p>
        </p:txBody>
      </p:sp>
      <p:sp>
        <p:nvSpPr>
          <p:cNvPr id="34819" name="Rectangle 2"/>
          <p:cNvSpPr>
            <a:spLocks noGrp="1" noChangeArrowheads="1"/>
          </p:cNvSpPr>
          <p:nvPr>
            <p:ph type="ctrTitle"/>
          </p:nvPr>
        </p:nvSpPr>
        <p:spPr>
          <a:xfrm>
            <a:off x="715963" y="457200"/>
            <a:ext cx="7772400" cy="1066800"/>
          </a:xfrm>
        </p:spPr>
        <p:txBody>
          <a:bodyPr anchor="ctr"/>
          <a:lstStyle/>
          <a:p>
            <a:pPr eaLnBrk="1" hangingPunct="1"/>
            <a:r>
              <a:rPr lang="en-US" smtClean="0">
                <a:ea typeface="ＭＳ Ｐゴシック" pitchFamily="34" charset="-128"/>
              </a:rPr>
              <a:t>Software Features</a:t>
            </a:r>
          </a:p>
        </p:txBody>
      </p:sp>
      <p:sp>
        <p:nvSpPr>
          <p:cNvPr id="2" name="TextBox 1"/>
          <p:cNvSpPr txBox="1"/>
          <p:nvPr/>
        </p:nvSpPr>
        <p:spPr>
          <a:xfrm>
            <a:off x="1371600" y="5334000"/>
            <a:ext cx="6248400" cy="523875"/>
          </a:xfrm>
          <a:prstGeom prst="rect">
            <a:avLst/>
          </a:prstGeom>
          <a:noFill/>
        </p:spPr>
        <p:txBody>
          <a:bodyPr>
            <a:spAutoFit/>
          </a:bodyPr>
          <a:lstStyle/>
          <a:p>
            <a:pPr algn="ctr">
              <a:defRPr/>
            </a:pPr>
            <a:r>
              <a:rPr lang="en-US" dirty="0">
                <a:latin typeface="+mn-lt"/>
                <a:ea typeface="ＭＳ Ｐゴシック" charset="0"/>
                <a:cs typeface="ＭＳ Ｐゴシック" charset="0"/>
              </a:rPr>
              <a:t>*Go to Appendix Page A-2</a:t>
            </a:r>
          </a:p>
        </p:txBody>
      </p:sp>
      <p:pic>
        <p:nvPicPr>
          <p:cNvPr id="34821" name="Picture 2"/>
          <p:cNvPicPr>
            <a:picLocks noChangeAspect="1"/>
          </p:cNvPicPr>
          <p:nvPr/>
        </p:nvPicPr>
        <p:blipFill>
          <a:blip r:embed="rId3">
            <a:extLst>
              <a:ext uri="{28A0092B-C50C-407E-A947-70E740481C1C}">
                <a14:useLocalDpi xmlns:a14="http://schemas.microsoft.com/office/drawing/2010/main" val="0"/>
              </a:ext>
            </a:extLst>
          </a:blip>
          <a:srcRect r="13281"/>
          <a:stretch>
            <a:fillRect/>
          </a:stretch>
        </p:blipFill>
        <p:spPr bwMode="auto">
          <a:xfrm>
            <a:off x="258763" y="1752600"/>
            <a:ext cx="4973637" cy="198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45125" y="1752600"/>
            <a:ext cx="3344863" cy="17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5"/>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222875" y="3773488"/>
            <a:ext cx="1895475"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78063" y="4075113"/>
            <a:ext cx="9159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82938" y="4075113"/>
            <a:ext cx="915987"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370694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en-US" dirty="0" smtClean="0">
                <a:ea typeface="ＭＳ Ｐゴシック" charset="-128"/>
              </a:rPr>
              <a:t>Settings and Definitions</a:t>
            </a:r>
            <a:endParaRPr lang="en-US" sz="1800" dirty="0" smtClean="0">
              <a:solidFill>
                <a:srgbClr val="1C1C1C"/>
              </a:solidFill>
              <a:ea typeface="ＭＳ Ｐゴシック" charset="-128"/>
            </a:endParaRPr>
          </a:p>
        </p:txBody>
      </p:sp>
      <p:sp>
        <p:nvSpPr>
          <p:cNvPr id="4" name="Content Placeholder 3"/>
          <p:cNvSpPr>
            <a:spLocks noGrp="1"/>
          </p:cNvSpPr>
          <p:nvPr>
            <p:ph idx="1"/>
          </p:nvPr>
        </p:nvSpPr>
        <p:spPr>
          <a:xfrm>
            <a:off x="457200" y="1295400"/>
            <a:ext cx="8229600" cy="5257800"/>
          </a:xfrm>
        </p:spPr>
        <p:txBody>
          <a:bodyPr/>
          <a:lstStyle/>
          <a:p>
            <a:r>
              <a:rPr lang="en-US" i="1" dirty="0" smtClean="0">
                <a:effectLst>
                  <a:outerShdw blurRad="38100" dist="38100" dir="2700000" algn="tl">
                    <a:srgbClr val="000000">
                      <a:alpha val="43137"/>
                    </a:srgbClr>
                  </a:outerShdw>
                </a:effectLst>
              </a:rPr>
              <a:t>REF:</a:t>
            </a:r>
            <a:r>
              <a:rPr lang="en-US" dirty="0" smtClean="0"/>
              <a:t>  Reference Tone (Cowbell)</a:t>
            </a:r>
            <a:endParaRPr lang="en-US" i="1" dirty="0" smtClean="0">
              <a:effectLst>
                <a:outerShdw blurRad="38100" dist="38100" dir="2700000" algn="tl">
                  <a:srgbClr val="000000">
                    <a:alpha val="43137"/>
                  </a:srgbClr>
                </a:outerShdw>
              </a:effectLst>
            </a:endParaRPr>
          </a:p>
          <a:p>
            <a:r>
              <a:rPr lang="en-US" i="1" dirty="0" smtClean="0">
                <a:effectLst>
                  <a:outerShdw blurRad="38100" dist="38100" dir="2700000" algn="tl">
                    <a:srgbClr val="000000">
                      <a:alpha val="43137"/>
                    </a:srgbClr>
                  </a:outerShdw>
                </a:effectLst>
              </a:rPr>
              <a:t>GUIDE:</a:t>
            </a:r>
            <a:r>
              <a:rPr lang="en-US" b="0" dirty="0" smtClean="0"/>
              <a:t>  </a:t>
            </a:r>
            <a:r>
              <a:rPr lang="en-US" dirty="0" smtClean="0"/>
              <a:t>Buzzer sound when you’re way too early or way too late</a:t>
            </a:r>
            <a:endParaRPr lang="en-US" i="1" dirty="0" smtClean="0">
              <a:effectLst>
                <a:outerShdw blurRad="38100" dist="38100" dir="2700000" algn="tl">
                  <a:srgbClr val="000000">
                    <a:alpha val="43137"/>
                  </a:srgbClr>
                </a:outerShdw>
              </a:effectLst>
            </a:endParaRPr>
          </a:p>
          <a:p>
            <a:r>
              <a:rPr lang="en-US" i="1" dirty="0" smtClean="0">
                <a:effectLst>
                  <a:outerShdw blurRad="38100" dist="38100" dir="2700000" algn="tl">
                    <a:srgbClr val="000000">
                      <a:alpha val="43137"/>
                    </a:srgbClr>
                  </a:outerShdw>
                </a:effectLst>
              </a:rPr>
              <a:t>RO:</a:t>
            </a:r>
            <a:r>
              <a:rPr lang="en-US" b="0" dirty="0" smtClean="0"/>
              <a:t>  </a:t>
            </a:r>
            <a:r>
              <a:rPr lang="en-US" dirty="0" smtClean="0"/>
              <a:t>Rubber Band Twang that tells you is you’re within the set difficulty range of training</a:t>
            </a:r>
            <a:endParaRPr lang="en-US" i="1" dirty="0" smtClean="0">
              <a:effectLst>
                <a:outerShdw blurRad="38100" dist="38100" dir="2700000" algn="tl">
                  <a:srgbClr val="000000">
                    <a:alpha val="43137"/>
                  </a:srgbClr>
                </a:outerShdw>
              </a:effectLst>
            </a:endParaRPr>
          </a:p>
          <a:p>
            <a:r>
              <a:rPr lang="en-US" i="1" dirty="0" smtClean="0">
                <a:effectLst>
                  <a:outerShdw blurRad="38100" dist="38100" dir="2700000" algn="tl">
                    <a:srgbClr val="000000">
                      <a:alpha val="43137"/>
                    </a:srgbClr>
                  </a:outerShdw>
                </a:effectLst>
              </a:rPr>
              <a:t>SRO:</a:t>
            </a:r>
            <a:r>
              <a:rPr lang="en-US" dirty="0" smtClean="0"/>
              <a:t>  Reward tone that tells you if you are within the set SRO range.</a:t>
            </a:r>
            <a:endParaRPr lang="en-US" i="1" dirty="0">
              <a:effectLst>
                <a:outerShdw blurRad="38100" dist="38100" dir="2700000" algn="tl">
                  <a:srgbClr val="000000">
                    <a:alpha val="43137"/>
                  </a:srgbClr>
                </a:outerShdw>
              </a:effectLst>
            </a:endParaRPr>
          </a:p>
        </p:txBody>
      </p:sp>
      <p:sp>
        <p:nvSpPr>
          <p:cNvPr id="5" name="Slide Number Placeholder 4"/>
          <p:cNvSpPr>
            <a:spLocks noGrp="1"/>
          </p:cNvSpPr>
          <p:nvPr>
            <p:ph type="sldNum" sz="quarter" idx="10"/>
          </p:nvPr>
        </p:nvSpPr>
        <p:spPr/>
        <p:txBody>
          <a:bodyPr/>
          <a:lstStyle/>
          <a:p>
            <a:endParaRPr lang="en-US" dirty="0">
              <a:cs typeface="Arial" pitchFamily="34" charset="0"/>
            </a:endParaRPr>
          </a:p>
          <a:p>
            <a:r>
              <a:rPr lang="en-US" dirty="0">
                <a:cs typeface="Arial" pitchFamily="34" charset="0"/>
              </a:rPr>
              <a:t>Slide </a:t>
            </a:r>
            <a:fld id="{DB3B8DC2-9D9A-4DB9-AC58-9FD77CA9576D}" type="slidenum">
              <a:rPr lang="en-US">
                <a:cs typeface="Arial" pitchFamily="34" charset="0"/>
              </a:rPr>
              <a:pPr/>
              <a:t>5</a:t>
            </a:fld>
            <a:endParaRPr lang="en-US" dirty="0">
              <a:cs typeface="Arial" pitchFamily="34" charset="0"/>
            </a:endParaRPr>
          </a:p>
        </p:txBody>
      </p:sp>
    </p:spTree>
    <p:extLst>
      <p:ext uri="{BB962C8B-B14F-4D97-AF65-F5344CB8AC3E}">
        <p14:creationId xmlns:p14="http://schemas.microsoft.com/office/powerpoint/2010/main" val="120635511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en-US" dirty="0" smtClean="0">
                <a:ea typeface="ＭＳ Ｐゴシック" charset="-128"/>
              </a:rPr>
              <a:t>Settings and Definitions</a:t>
            </a:r>
            <a:endParaRPr lang="en-US" sz="1800" dirty="0" smtClean="0">
              <a:solidFill>
                <a:srgbClr val="1C1C1C"/>
              </a:solidFill>
              <a:ea typeface="ＭＳ Ｐゴシック" charset="-128"/>
            </a:endParaRPr>
          </a:p>
        </p:txBody>
      </p:sp>
      <p:sp>
        <p:nvSpPr>
          <p:cNvPr id="4" name="Content Placeholder 3"/>
          <p:cNvSpPr>
            <a:spLocks noGrp="1"/>
          </p:cNvSpPr>
          <p:nvPr>
            <p:ph idx="1"/>
          </p:nvPr>
        </p:nvSpPr>
        <p:spPr>
          <a:xfrm>
            <a:off x="457200" y="1295400"/>
            <a:ext cx="8229600" cy="5257800"/>
          </a:xfrm>
        </p:spPr>
        <p:txBody>
          <a:bodyPr/>
          <a:lstStyle/>
          <a:p>
            <a:r>
              <a:rPr lang="en-US" i="1" dirty="0" smtClean="0">
                <a:effectLst>
                  <a:outerShdw blurRad="38100" dist="38100" dir="2700000" algn="tl">
                    <a:srgbClr val="000000">
                      <a:alpha val="43137"/>
                    </a:srgbClr>
                  </a:outerShdw>
                </a:effectLst>
              </a:rPr>
              <a:t>IAR: </a:t>
            </a:r>
            <a:r>
              <a:rPr lang="en-US" dirty="0" smtClean="0">
                <a:effectLst>
                  <a:outerShdw blurRad="38100" dist="38100" dir="2700000" algn="tl">
                    <a:srgbClr val="000000">
                      <a:alpha val="43137"/>
                    </a:srgbClr>
                  </a:outerShdw>
                </a:effectLst>
              </a:rPr>
              <a:t> </a:t>
            </a:r>
            <a:r>
              <a:rPr lang="en-US" dirty="0" smtClean="0"/>
              <a:t>How many SRO hits you get for task total</a:t>
            </a:r>
          </a:p>
          <a:p>
            <a:r>
              <a:rPr lang="en-US" i="1" dirty="0" smtClean="0">
                <a:effectLst>
                  <a:outerShdw blurRad="38100" dist="38100" dir="2700000" algn="tl">
                    <a:srgbClr val="000000">
                      <a:alpha val="43137"/>
                    </a:srgbClr>
                  </a:outerShdw>
                </a:effectLst>
              </a:rPr>
              <a:t>Burst:  </a:t>
            </a:r>
            <a:r>
              <a:rPr lang="en-US" dirty="0" smtClean="0"/>
              <a:t>A setting to help motivate your clients to get SRO hits!  </a:t>
            </a:r>
          </a:p>
          <a:p>
            <a:r>
              <a:rPr lang="en-US" i="1" dirty="0" smtClean="0">
                <a:effectLst>
                  <a:outerShdw blurRad="38100" dist="38100" dir="2700000" algn="tl">
                    <a:srgbClr val="000000">
                      <a:alpha val="43137"/>
                    </a:srgbClr>
                  </a:outerShdw>
                </a:effectLst>
              </a:rPr>
              <a:t>Difficulty:</a:t>
            </a:r>
            <a:r>
              <a:rPr lang="en-US" dirty="0" smtClean="0">
                <a:effectLst>
                  <a:outerShdw blurRad="38100" dist="38100" dir="2700000" algn="tl">
                    <a:srgbClr val="000000">
                      <a:alpha val="43137"/>
                    </a:srgbClr>
                  </a:outerShdw>
                </a:effectLst>
              </a:rPr>
              <a:t> </a:t>
            </a:r>
            <a:r>
              <a:rPr lang="en-US" dirty="0" smtClean="0"/>
              <a:t>The setting that determines when your client hears the “Guide” sound</a:t>
            </a:r>
          </a:p>
          <a:p>
            <a:r>
              <a:rPr lang="en-US" i="1" dirty="0" smtClean="0">
                <a:effectLst>
                  <a:outerShdw blurRad="38100" dist="38100" dir="2700000" algn="tl">
                    <a:srgbClr val="000000">
                      <a:alpha val="43137"/>
                    </a:srgbClr>
                  </a:outerShdw>
                </a:effectLst>
              </a:rPr>
              <a:t>Tempo:</a:t>
            </a:r>
            <a:r>
              <a:rPr lang="en-US" dirty="0" smtClean="0">
                <a:effectLst>
                  <a:outerShdw blurRad="38100" dist="38100" dir="2700000" algn="tl">
                    <a:srgbClr val="000000">
                      <a:alpha val="43137"/>
                    </a:srgbClr>
                  </a:outerShdw>
                </a:effectLst>
              </a:rPr>
              <a:t>  </a:t>
            </a:r>
            <a:r>
              <a:rPr lang="en-US" dirty="0" smtClean="0"/>
              <a:t>How many beats per minute each task is (default is 54 </a:t>
            </a:r>
            <a:r>
              <a:rPr lang="en-US" dirty="0" err="1" smtClean="0"/>
              <a:t>bpm</a:t>
            </a:r>
            <a:r>
              <a:rPr lang="en-US" dirty="0" smtClean="0"/>
              <a:t>)</a:t>
            </a:r>
          </a:p>
          <a:p>
            <a:endParaRPr lang="en-US" dirty="0"/>
          </a:p>
        </p:txBody>
      </p:sp>
      <p:sp>
        <p:nvSpPr>
          <p:cNvPr id="5" name="Slide Number Placeholder 4"/>
          <p:cNvSpPr>
            <a:spLocks noGrp="1"/>
          </p:cNvSpPr>
          <p:nvPr>
            <p:ph type="sldNum" sz="quarter" idx="10"/>
          </p:nvPr>
        </p:nvSpPr>
        <p:spPr/>
        <p:txBody>
          <a:bodyPr/>
          <a:lstStyle/>
          <a:p>
            <a:endParaRPr lang="en-US" dirty="0">
              <a:cs typeface="Arial" pitchFamily="34" charset="0"/>
            </a:endParaRPr>
          </a:p>
          <a:p>
            <a:r>
              <a:rPr lang="en-US" dirty="0">
                <a:cs typeface="Arial" pitchFamily="34" charset="0"/>
              </a:rPr>
              <a:t>Slide </a:t>
            </a:r>
            <a:fld id="{DB3B8DC2-9D9A-4DB9-AC58-9FD77CA9576D}" type="slidenum">
              <a:rPr lang="en-US">
                <a:cs typeface="Arial" pitchFamily="34" charset="0"/>
              </a:rPr>
              <a:pPr/>
              <a:t>6</a:t>
            </a:fld>
            <a:endParaRPr lang="en-US" dirty="0">
              <a:cs typeface="Arial" pitchFamily="34" charset="0"/>
            </a:endParaRPr>
          </a:p>
        </p:txBody>
      </p:sp>
    </p:spTree>
    <p:extLst>
      <p:ext uri="{BB962C8B-B14F-4D97-AF65-F5344CB8AC3E}">
        <p14:creationId xmlns:p14="http://schemas.microsoft.com/office/powerpoint/2010/main" val="387596995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990600"/>
            <a:ext cx="7482840" cy="3438144"/>
          </a:xfrm>
        </p:spPr>
        <p:txBody>
          <a:bodyPr>
            <a:normAutofit/>
          </a:bodyPr>
          <a:lstStyle/>
          <a:p>
            <a:pPr marL="0" indent="0" algn="ctr">
              <a:buNone/>
            </a:pPr>
            <a:r>
              <a:rPr lang="en-US" sz="2200" dirty="0" smtClean="0"/>
              <a:t>Introduce Guide Sounds </a:t>
            </a:r>
            <a:r>
              <a:rPr lang="en-US" sz="2200" dirty="0" smtClean="0">
                <a:effectLst>
                  <a:outerShdw blurRad="38100" dist="38100" dir="2700000" algn="tl">
                    <a:srgbClr val="000000">
                      <a:alpha val="43137"/>
                    </a:srgbClr>
                  </a:outerShdw>
                </a:effectLst>
              </a:rPr>
              <a:t>slowly</a:t>
            </a:r>
            <a:r>
              <a:rPr lang="en-US" sz="2200" dirty="0" smtClean="0"/>
              <a:t> and with a </a:t>
            </a:r>
            <a:r>
              <a:rPr lang="en-US" sz="2200" i="1" u="sng" dirty="0" smtClean="0"/>
              <a:t>clear order!</a:t>
            </a:r>
            <a:endParaRPr lang="en-US" sz="2000" i="1" u="sng" dirty="0" smtClean="0"/>
          </a:p>
          <a:p>
            <a:pPr marL="914400" lvl="1" indent="-457200">
              <a:buFont typeface="+mj-lt"/>
              <a:buAutoNum type="arabicParenR"/>
            </a:pPr>
            <a:r>
              <a:rPr lang="en-US" dirty="0" smtClean="0"/>
              <a:t>Guide First (</a:t>
            </a:r>
            <a:r>
              <a:rPr lang="en-US" i="1" dirty="0" smtClean="0"/>
              <a:t>Buzzer</a:t>
            </a:r>
            <a:r>
              <a:rPr lang="en-US" dirty="0" smtClean="0"/>
              <a:t>)</a:t>
            </a:r>
          </a:p>
          <a:p>
            <a:pPr marL="914400" lvl="1" indent="-457200">
              <a:buFont typeface="+mj-lt"/>
              <a:buAutoNum type="arabicParenR"/>
            </a:pPr>
            <a:r>
              <a:rPr lang="en-US" dirty="0" smtClean="0"/>
              <a:t>SRO Second (</a:t>
            </a:r>
            <a:r>
              <a:rPr lang="en-US" i="1" dirty="0" smtClean="0"/>
              <a:t>Reward Tone</a:t>
            </a:r>
            <a:r>
              <a:rPr lang="en-US" dirty="0" smtClean="0"/>
              <a:t>)</a:t>
            </a:r>
          </a:p>
          <a:p>
            <a:pPr marL="914400" lvl="1" indent="-457200">
              <a:buFont typeface="+mj-lt"/>
              <a:buAutoNum type="arabicParenR"/>
            </a:pPr>
            <a:r>
              <a:rPr lang="en-US" dirty="0" smtClean="0"/>
              <a:t>RO Third (</a:t>
            </a:r>
            <a:r>
              <a:rPr lang="en-US" i="1" dirty="0" smtClean="0"/>
              <a:t>Rubber Band</a:t>
            </a:r>
            <a:r>
              <a:rPr lang="en-US" dirty="0" smtClean="0"/>
              <a:t>)</a:t>
            </a:r>
          </a:p>
        </p:txBody>
      </p:sp>
      <p:sp>
        <p:nvSpPr>
          <p:cNvPr id="2" name="Title 1"/>
          <p:cNvSpPr>
            <a:spLocks noGrp="1"/>
          </p:cNvSpPr>
          <p:nvPr>
            <p:ph type="title"/>
          </p:nvPr>
        </p:nvSpPr>
        <p:spPr>
          <a:xfrm>
            <a:off x="1066800" y="17745"/>
            <a:ext cx="7010400" cy="1219200"/>
          </a:xfrm>
        </p:spPr>
        <p:txBody>
          <a:bodyPr/>
          <a:lstStyle/>
          <a:p>
            <a:r>
              <a:rPr lang="en-US" dirty="0" smtClean="0"/>
              <a:t>Starting Points</a:t>
            </a:r>
            <a:endParaRPr lang="en-US" dirty="0"/>
          </a:p>
        </p:txBody>
      </p:sp>
      <p:pic>
        <p:nvPicPr>
          <p:cNvPr id="1026" name="Picture 2"/>
          <p:cNvPicPr>
            <a:picLocks noGrp="1" noChangeAspect="1" noChangeArrowheads="1"/>
          </p:cNvPicPr>
          <p:nvPr>
            <p:ph sz="half" idx="2"/>
          </p:nvPr>
        </p:nvPicPr>
        <p:blipFill>
          <a:blip r:embed="rId3" cstate="email">
            <a:extLst>
              <a:ext uri="{28A0092B-C50C-407E-A947-70E740481C1C}">
                <a14:useLocalDpi xmlns:a14="http://schemas.microsoft.com/office/drawing/2010/main" val="0"/>
              </a:ext>
            </a:extLst>
          </a:blip>
          <a:srcRect/>
          <a:stretch>
            <a:fillRect/>
          </a:stretch>
        </p:blipFill>
        <p:spPr bwMode="auto">
          <a:xfrm>
            <a:off x="1524000" y="3048000"/>
            <a:ext cx="60198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0665827"/>
      </p:ext>
    </p:extLst>
  </p:cSld>
  <p:clrMapOvr>
    <a:masterClrMapping/>
  </p:clrMapOvr>
  <p:transition xmlns:p14="http://schemas.microsoft.com/office/powerpoint/2010/mai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Keys</a:t>
            </a:r>
            <a:endParaRPr lang="en-US" dirty="0"/>
          </a:p>
        </p:txBody>
      </p:sp>
      <p:sp>
        <p:nvSpPr>
          <p:cNvPr id="3" name="Content Placeholder 2"/>
          <p:cNvSpPr>
            <a:spLocks noGrp="1"/>
          </p:cNvSpPr>
          <p:nvPr>
            <p:ph sz="half" idx="1"/>
          </p:nvPr>
        </p:nvSpPr>
        <p:spPr>
          <a:xfrm>
            <a:off x="457200" y="1752600"/>
            <a:ext cx="4191000" cy="4373563"/>
          </a:xfrm>
        </p:spPr>
        <p:txBody>
          <a:bodyPr>
            <a:normAutofit/>
          </a:bodyPr>
          <a:lstStyle/>
          <a:p>
            <a:pPr marL="0" indent="0" algn="ctr">
              <a:buNone/>
            </a:pPr>
            <a:endParaRPr lang="en-US" dirty="0" smtClean="0"/>
          </a:p>
          <a:p>
            <a:pPr marL="0" indent="0" algn="ctr">
              <a:buNone/>
            </a:pPr>
            <a:r>
              <a:rPr lang="en-US" dirty="0" smtClean="0"/>
              <a:t>Use the information you got from the SFA and LFA to set up a training plan that follows the Phases of training.  Everyone starts with learning the Reference Tone!</a:t>
            </a:r>
            <a:endParaRPr lang="en-US" dirty="0"/>
          </a:p>
        </p:txBody>
      </p:sp>
      <p:pic>
        <p:nvPicPr>
          <p:cNvPr id="5" name="Content Placeholder 4"/>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3833704083"/>
      </p:ext>
    </p:extLst>
  </p:cSld>
  <p:clrMapOvr>
    <a:masterClrMapping/>
  </p:clrMapOvr>
  <p:transition xmlns:p14="http://schemas.microsoft.com/office/powerpoint/2010/mai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When to adjust the training</a:t>
            </a:r>
          </a:p>
        </p:txBody>
      </p:sp>
      <p:sp>
        <p:nvSpPr>
          <p:cNvPr id="2" name="Content Placeholder 1"/>
          <p:cNvSpPr>
            <a:spLocks noGrp="1"/>
          </p:cNvSpPr>
          <p:nvPr>
            <p:ph sz="half" idx="1"/>
          </p:nvPr>
        </p:nvSpPr>
        <p:spPr/>
        <p:txBody>
          <a:bodyPr>
            <a:normAutofit/>
          </a:bodyPr>
          <a:lstStyle/>
          <a:p>
            <a:pPr marL="0" indent="0" algn="ctr">
              <a:buNone/>
            </a:pPr>
            <a:endParaRPr lang="en-US" dirty="0" smtClean="0"/>
          </a:p>
          <a:p>
            <a:pPr marL="0" indent="0" algn="ctr">
              <a:buNone/>
            </a:pPr>
            <a:r>
              <a:rPr lang="en-US" dirty="0" smtClean="0"/>
              <a:t>If </a:t>
            </a:r>
            <a:r>
              <a:rPr lang="en-US" dirty="0"/>
              <a:t>your client didn’t do very well on the </a:t>
            </a:r>
            <a:r>
              <a:rPr lang="en-US" dirty="0" smtClean="0"/>
              <a:t>LFA but “soars” on first session, then move them ahead &amp; CHALLENGE THEM</a:t>
            </a:r>
          </a:p>
        </p:txBody>
      </p:sp>
      <p:pic>
        <p:nvPicPr>
          <p:cNvPr id="5" name="Content Placeholder 4"/>
          <p:cNvPicPr>
            <a:picLocks noGrp="1" noChangeAspect="1"/>
          </p:cNvPicPr>
          <p:nvPr>
            <p:ph sz="half" idx="2"/>
          </p:nvPr>
        </p:nvPicPr>
        <p:blipFill rotWithShape="1">
          <a:blip r:embed="rId2" cstate="email">
            <a:extLst>
              <a:ext uri="{28A0092B-C50C-407E-A947-70E740481C1C}">
                <a14:useLocalDpi xmlns:a14="http://schemas.microsoft.com/office/drawing/2010/main"/>
              </a:ext>
            </a:extLst>
          </a:blip>
          <a:srcRect/>
          <a:stretch/>
        </p:blipFill>
        <p:spPr/>
      </p:pic>
    </p:spTree>
    <p:extLst>
      <p:ext uri="{BB962C8B-B14F-4D97-AF65-F5344CB8AC3E}">
        <p14:creationId xmlns:p14="http://schemas.microsoft.com/office/powerpoint/2010/main" val="1399755690"/>
      </p:ext>
    </p:extLst>
  </p:cSld>
  <p:clrMapOvr>
    <a:masterClrMapping/>
  </p:clrMapOvr>
  <p:transition xmlns:p14="http://schemas.microsoft.com/office/powerpoint/2010/main"/>
</p:sld>
</file>

<file path=ppt/theme/theme1.xml><?xml version="1.0" encoding="utf-8"?>
<a:theme xmlns:a="http://schemas.openxmlformats.org/drawingml/2006/main" name="Ripple">
  <a:themeElements>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Custom 1">
      <a:majorFont>
        <a:latin typeface="Gill Sans MT"/>
        <a:ea typeface=""/>
        <a:cs typeface=""/>
      </a:majorFont>
      <a:minorFont>
        <a:latin typeface="Gill Sans M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838383"/>
          </a:buClr>
          <a:buSzTx/>
          <a:buFont typeface="Wingdings" pitchFamily="2" charset="2"/>
          <a:buChar char="s"/>
          <a:tabLst/>
          <a:defRPr kumimoji="0" lang="en-US" sz="28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838383"/>
          </a:buClr>
          <a:buSzTx/>
          <a:buFont typeface="Wingdings" pitchFamily="2" charset="2"/>
          <a:buChar char="s"/>
          <a:tabLst/>
          <a:defRPr kumimoji="0" lang="en-US" sz="2800" b="1" i="0" u="none" strike="noStrike" cap="none" normalizeH="0" baseline="0" smtClean="0">
            <a:ln>
              <a:noFill/>
            </a:ln>
            <a:solidFill>
              <a:schemeClr val="bg1"/>
            </a:solidFill>
            <a:effectLst/>
            <a:latin typeface="Arial" charset="0"/>
          </a:defRPr>
        </a:defPPr>
      </a:lstStyle>
    </a:lnDef>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Ripple</Template>
  <TotalTime>22990</TotalTime>
  <Words>1781</Words>
  <Application>Microsoft Macintosh PowerPoint</Application>
  <PresentationFormat>On-screen Show (4:3)</PresentationFormat>
  <Paragraphs>201</Paragraphs>
  <Slides>28</Slides>
  <Notes>22</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Ripple</vt:lpstr>
      <vt:lpstr>IM Pro Clinical Certification Coaching  Course 2 of 2  Presented by:  April Christopherson, OTR</vt:lpstr>
      <vt:lpstr>Agenda</vt:lpstr>
      <vt:lpstr>Review: Who Is A Candidate for IM? </vt:lpstr>
      <vt:lpstr>Software Features</vt:lpstr>
      <vt:lpstr>Settings and Definitions</vt:lpstr>
      <vt:lpstr>Settings and Definitions</vt:lpstr>
      <vt:lpstr>Starting Points</vt:lpstr>
      <vt:lpstr>Training Keys</vt:lpstr>
      <vt:lpstr>When to adjust the training</vt:lpstr>
      <vt:lpstr>Moving Forward!</vt:lpstr>
      <vt:lpstr>“Built In” Modifications</vt:lpstr>
      <vt:lpstr>When?</vt:lpstr>
      <vt:lpstr>Gaming Guidelines</vt:lpstr>
      <vt:lpstr>Visuals – Too Much?</vt:lpstr>
      <vt:lpstr>Motivate!</vt:lpstr>
      <vt:lpstr>Rewards!</vt:lpstr>
      <vt:lpstr>Train Longer, Focus Better</vt:lpstr>
      <vt:lpstr>Training Glitches</vt:lpstr>
      <vt:lpstr>IM Training Frequency, Intensity &amp; Duration</vt:lpstr>
      <vt:lpstr>Interpreting Results</vt:lpstr>
      <vt:lpstr>Interpreting Results   “Data List” View</vt:lpstr>
      <vt:lpstr>Expand you services with  IM-Home </vt:lpstr>
      <vt:lpstr>Models of Use</vt:lpstr>
      <vt:lpstr>IM-Home eClinic PREVIEW</vt:lpstr>
      <vt:lpstr>Get IM-Home Certified</vt:lpstr>
      <vt:lpstr>PowerPoint Presentation</vt:lpstr>
      <vt:lpstr>QUESTIONS? NEED MORE HELP?</vt:lpstr>
      <vt:lpstr>PowerPoint Presentation</vt:lpstr>
    </vt:vector>
  </TitlesOfParts>
  <Company>Interactive Metronome,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 Dayle</dc:creator>
  <cp:lastModifiedBy>Bricole Reincke</cp:lastModifiedBy>
  <cp:revision>3737</cp:revision>
  <cp:lastPrinted>1601-01-01T00:00:00Z</cp:lastPrinted>
  <dcterms:created xsi:type="dcterms:W3CDTF">2012-02-17T17:22:26Z</dcterms:created>
  <dcterms:modified xsi:type="dcterms:W3CDTF">2013-10-16T21:21:40Z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TC010902941033</vt:lpwstr>
  </property>
</Properties>
</file>