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58" r:id="rId11"/>
    <p:sldId id="285" r:id="rId12"/>
    <p:sldId id="259" r:id="rId13"/>
    <p:sldId id="261" r:id="rId14"/>
    <p:sldId id="260" r:id="rId15"/>
    <p:sldId id="262" r:id="rId16"/>
    <p:sldId id="286" r:id="rId17"/>
    <p:sldId id="263" r:id="rId18"/>
    <p:sldId id="281" r:id="rId19"/>
    <p:sldId id="264" r:id="rId20"/>
    <p:sldId id="282" r:id="rId21"/>
    <p:sldId id="276" r:id="rId22"/>
    <p:sldId id="289" r:id="rId23"/>
    <p:sldId id="287" r:id="rId24"/>
    <p:sldId id="288" r:id="rId25"/>
    <p:sldId id="284" r:id="rId26"/>
    <p:sldId id="280" r:id="rId27"/>
    <p:sldId id="279" r:id="rId28"/>
    <p:sldId id="277" r:id="rId29"/>
    <p:sldId id="274" r:id="rId30"/>
    <p:sldId id="275" r:id="rId31"/>
  </p:sldIdLst>
  <p:sldSz cx="9144000" cy="6858000" type="screen4x3"/>
  <p:notesSz cx="6858000" cy="9144000"/>
  <p:custDataLst>
    <p:tags r:id="rId3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96" y="-7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tags" Target="tags/tag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fld id="{EEBB8CC7-0E4F-4187-B6A4-7C6A4E927B4B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fld id="{B26C3ACD-F0A3-4851-9FFD-C0E07DA1938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790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ea typeface="ＭＳ Ｐゴシック" pitchFamily="34" charset="-128"/>
              </a:rPr>
              <a:t>Associate to the beat in order to effectively tune in with and facilitate others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>
                <a:ea typeface="ＭＳ Ｐゴシック" pitchFamily="34" charset="-128"/>
              </a:rPr>
              <a:t>Identify and problem solve IM proficiency in students </a:t>
            </a:r>
            <a:r>
              <a:rPr lang="ja-JP" altLang="en-US" smtClean="0">
                <a:ea typeface="ＭＳ Ｐゴシック" pitchFamily="34" charset="-128"/>
              </a:rPr>
              <a:t>‘</a:t>
            </a:r>
            <a:r>
              <a:rPr lang="en-US" altLang="ja-JP" smtClean="0">
                <a:ea typeface="ＭＳ Ｐゴシック" pitchFamily="34" charset="-128"/>
              </a:rPr>
              <a:t>in the moment</a:t>
            </a:r>
            <a:r>
              <a:rPr lang="ja-JP" altLang="en-US" smtClean="0">
                <a:ea typeface="ＭＳ Ｐゴシック" pitchFamily="34" charset="-128"/>
              </a:rPr>
              <a:t>’</a:t>
            </a:r>
            <a:endParaRPr lang="en-US" altLang="ja-JP" smtClean="0"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smtClean="0">
                <a:ea typeface="ＭＳ Ｐゴシック" pitchFamily="34" charset="-128"/>
              </a:rPr>
              <a:t>Identify and problem solve group dynamics within student performance and manage </a:t>
            </a:r>
            <a:r>
              <a:rPr lang="ja-JP" altLang="en-US" smtClean="0">
                <a:ea typeface="ＭＳ Ｐゴシック" pitchFamily="34" charset="-128"/>
              </a:rPr>
              <a:t>‘</a:t>
            </a:r>
            <a:r>
              <a:rPr lang="en-US" altLang="ja-JP" smtClean="0">
                <a:ea typeface="ＭＳ Ｐゴシック" pitchFamily="34" charset="-128"/>
              </a:rPr>
              <a:t>in the moment</a:t>
            </a:r>
            <a:r>
              <a:rPr lang="ja-JP" altLang="en-US" smtClean="0">
                <a:ea typeface="ＭＳ Ｐゴシック" pitchFamily="34" charset="-128"/>
              </a:rPr>
              <a:t>’</a:t>
            </a:r>
            <a:endParaRPr lang="en-US" altLang="ja-JP" smtClean="0"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smtClean="0">
                <a:ea typeface="ＭＳ Ｐゴシック" pitchFamily="34" charset="-128"/>
              </a:rPr>
              <a:t>Recognize your own professional strengths and areas of weakness and plan groups not only to meet the  needs of students, but also to meet your own capabilities</a:t>
            </a: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0091C05-71E5-445A-97C6-9507F9DFDEC0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974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Slide 14-16 - Turn taking.mp4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C3ACD-F0A3-4851-9FFD-C0E07DA1938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91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ea typeface="ＭＳ Ｐゴシック" pitchFamily="34" charset="-128"/>
              </a:rPr>
              <a:t>***awareness of any bullying or abuse situations</a:t>
            </a: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E5C102E-CAFF-415D-923D-5581D5B60EAF}" type="slidenum">
              <a:rPr lang="en-US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536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Slide 14-16 - Turn taking.mp4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C3ACD-F0A3-4851-9FFD-C0E07DA1938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479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Multiple switch turn taking.mp4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C3ACD-F0A3-4851-9FFD-C0E07DA1938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670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Turn-taking during IM training.mp4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C3ACD-F0A3-4851-9FFD-C0E07DA1938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774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1295400"/>
            <a:ext cx="64770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2700" y="3051175"/>
            <a:ext cx="53340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18E268-AF21-4DE5-B21C-E3D5CE0C27B7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64508C-8999-4326-92B1-A4FC7BCCFB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FDC1B-F9B7-43DE-BED3-122EC75E057F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8DBBB4-12CF-4312-B15C-1389D08A2B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588"/>
            <a:ext cx="9144000" cy="685958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33000">
                <a:schemeClr val="accent1">
                  <a:lumMod val="20000"/>
                  <a:lumOff val="80000"/>
                  <a:alpha val="55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38FBFB-AC22-415A-BE44-C161ECF03A6A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3AB8E8-F063-4171-BD1E-1A0F6B914D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95588"/>
            <a:ext cx="6705600" cy="124532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295401"/>
            <a:ext cx="6705600" cy="13716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2A11DB-8FFA-490B-9A46-D531164DB6CE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7D2EED-63E8-40AE-B4B3-7D1A44E9F8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600200"/>
            <a:ext cx="3505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1494A3-BCF3-439F-BA05-FA3AC674E0AC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338DC8-62D0-4C59-9BE9-21F590B903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535113"/>
            <a:ext cx="3505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2174875"/>
            <a:ext cx="3505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1535113"/>
            <a:ext cx="35814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5400" y="2174875"/>
            <a:ext cx="35814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1A96E1-5A38-4C23-BAAB-3FD7E12CFBC8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D3AA4-ED68-41F6-A318-88D805A3AD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93B04C-2A32-4842-AE41-C63E677978F7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AA7DBA-90EF-4CB3-BB3E-0FF480CE0C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CAD490-DD55-4E38-9F71-3AAB72BA31E5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C27BE6-9211-404D-BD5E-1EE6B4E3B6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273050"/>
            <a:ext cx="44196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49BD41-781B-4144-98FD-2FCB694C6F09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401827-C175-4BC0-B0E9-63951E9959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962400"/>
            <a:ext cx="67818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09800" y="304800"/>
            <a:ext cx="6781800" cy="3578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4529138"/>
            <a:ext cx="67818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BDE97B-B874-41DA-ADFC-7DDD273739F6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B8DFBF-DC45-40C7-96E0-67BBE9D56B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371600" y="274638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371600" y="1600200"/>
            <a:ext cx="73152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Tw Cen MT" pitchFamily="34" charset="0"/>
                <a:cs typeface="Arial" pitchFamily="34" charset="0"/>
              </a:defRPr>
            </a:lvl1pPr>
          </a:lstStyle>
          <a:p>
            <a:fld id="{905846C0-1D53-4C75-A92F-749708986D79}" type="datetimeFigureOut">
              <a:rPr lang="en-US"/>
              <a:pPr/>
              <a:t>3/19/14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Tw Cen MT" pitchFamily="34" charset="0"/>
                <a:cs typeface="Arial" pitchFamily="34" charset="0"/>
              </a:defRPr>
            </a:lvl1pPr>
          </a:lstStyle>
          <a:p>
            <a:fld id="{0C4CAD0B-D8C4-4C07-BD8E-1FCBCB70F04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i="0" u="none" kern="1200">
          <a:solidFill>
            <a:srgbClr val="B0105C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B0105C"/>
          </a:solidFill>
          <a:latin typeface="Tw Cen MT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b="1" kern="1200">
          <a:solidFill>
            <a:srgbClr val="0D5A50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b="1" i="0" u="none" kern="1200">
          <a:solidFill>
            <a:srgbClr val="0D5A50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b="1" kern="1200">
          <a:solidFill>
            <a:srgbClr val="0D5A50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b="1" kern="1200">
          <a:solidFill>
            <a:srgbClr val="0D5A50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b="1" kern="1200">
          <a:solidFill>
            <a:srgbClr val="0D5A50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533400"/>
            <a:ext cx="7391400" cy="1676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u="sng" dirty="0" smtClean="0"/>
              <a:t/>
            </a:r>
            <a:br>
              <a:rPr lang="en-US" sz="3200" u="sng" dirty="0" smtClean="0"/>
            </a:br>
            <a:r>
              <a:rPr lang="en-US" sz="3200" u="sng" dirty="0"/>
              <a:t/>
            </a:r>
            <a:br>
              <a:rPr lang="en-US" sz="3200" u="sng" dirty="0"/>
            </a:br>
            <a:r>
              <a:rPr lang="en-US" sz="3200" u="sng" dirty="0" smtClean="0"/>
              <a:t/>
            </a:r>
            <a:br>
              <a:rPr lang="en-US" sz="3200" u="sng" dirty="0" smtClean="0"/>
            </a:br>
            <a:r>
              <a:rPr lang="en-US" sz="3200" u="sng" dirty="0" smtClean="0"/>
              <a:t>CERTIFICATION </a:t>
            </a:r>
            <a:r>
              <a:rPr lang="en-US" sz="3200" u="sng" dirty="0"/>
              <a:t>&amp; COACHING:</a:t>
            </a:r>
            <a:br>
              <a:rPr lang="en-US" sz="3200" u="sng" dirty="0"/>
            </a:br>
            <a:r>
              <a:rPr lang="en-US" sz="3200" u="sng" dirty="0"/>
              <a:t> IM PEDIATRIC BEST </a:t>
            </a:r>
            <a:r>
              <a:rPr lang="en-US" sz="3200" u="sng" dirty="0" smtClean="0"/>
              <a:t>PRACTICES</a:t>
            </a:r>
            <a:br>
              <a:rPr lang="en-US" sz="3200" u="sng" dirty="0" smtClean="0"/>
            </a:b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/>
            </a:r>
            <a:br>
              <a:rPr lang="en-US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</a:b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MODULE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9: </a:t>
            </a:r>
            <a:r>
              <a:rPr lang="en-US" cap="all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Use of Interactive Metronome Systems in a Group Setting</a:t>
            </a:r>
            <a:endParaRPr lang="en-US" cap="all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1905000" y="4038600"/>
            <a:ext cx="6019800" cy="1143000"/>
          </a:xfrm>
        </p:spPr>
        <p:txBody>
          <a:bodyPr/>
          <a:lstStyle/>
          <a:p>
            <a:pPr eaLnBrk="1" hangingPunct="1"/>
            <a:r>
              <a:rPr lang="en-US" sz="2000" dirty="0" smtClean="0">
                <a:solidFill>
                  <a:srgbClr val="0D5A50"/>
                </a:solidFill>
                <a:ea typeface="ＭＳ Ｐゴシック" pitchFamily="34" charset="-128"/>
              </a:rPr>
              <a:t>By Mary L. Jones, OTR/L, </a:t>
            </a:r>
            <a:r>
              <a:rPr lang="en-US" sz="2000" dirty="0" err="1" smtClean="0">
                <a:solidFill>
                  <a:srgbClr val="0D5A50"/>
                </a:solidFill>
                <a:ea typeface="ＭＳ Ｐゴシック" pitchFamily="34" charset="-128"/>
              </a:rPr>
              <a:t>DipCOT</a:t>
            </a:r>
            <a:endParaRPr lang="en-US" sz="2000" dirty="0" smtClean="0">
              <a:solidFill>
                <a:srgbClr val="0D5A50"/>
              </a:solidFill>
              <a:ea typeface="ＭＳ Ｐゴシック" pitchFamily="34" charset="-128"/>
            </a:endParaRPr>
          </a:p>
          <a:p>
            <a:pPr eaLnBrk="1" hangingPunct="1"/>
            <a:r>
              <a:rPr lang="en-US" sz="2000" dirty="0" smtClean="0">
                <a:solidFill>
                  <a:srgbClr val="0D5A50"/>
                </a:solidFill>
                <a:ea typeface="ＭＳ Ｐゴシック" pitchFamily="34" charset="-128"/>
              </a:rPr>
              <a:t>Sensational Kids, LLC</a:t>
            </a:r>
          </a:p>
          <a:p>
            <a:pPr eaLnBrk="1" hangingPunct="1"/>
            <a:r>
              <a:rPr lang="en-US" sz="2000" dirty="0" smtClean="0">
                <a:solidFill>
                  <a:srgbClr val="0D5A50"/>
                </a:solidFill>
                <a:ea typeface="ＭＳ Ｐゴシック" pitchFamily="34" charset="-128"/>
              </a:rPr>
              <a:t>Brain Focus International</a:t>
            </a:r>
            <a:r>
              <a:rPr lang="en-US" sz="2000" smtClean="0">
                <a:solidFill>
                  <a:srgbClr val="0D5A50"/>
                </a:solidFill>
                <a:ea typeface="ＭＳ Ｐゴシック" pitchFamily="34" charset="-128"/>
              </a:rPr>
              <a:t>, Inc.</a:t>
            </a:r>
            <a:endParaRPr lang="en-US" sz="2000" dirty="0" smtClean="0">
              <a:solidFill>
                <a:srgbClr val="0D5A50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Group IM – what a great idea!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1371600" y="1295400"/>
            <a:ext cx="7315200" cy="4754563"/>
          </a:xfrm>
        </p:spPr>
        <p:txBody>
          <a:bodyPr/>
          <a:lstStyle/>
          <a:p>
            <a:pPr marL="465138" indent="-465138" eaLnBrk="1" hangingPunct="1"/>
            <a:r>
              <a:rPr lang="en-US" smtClean="0">
                <a:ea typeface="ＭＳ Ｐゴシック" pitchFamily="34" charset="-128"/>
              </a:rPr>
              <a:t>Progressing your own skill levels from individual IM training to group interventions.</a:t>
            </a:r>
          </a:p>
          <a:p>
            <a:pPr marL="465138" indent="-465138" eaLnBrk="1" hangingPunct="1"/>
            <a:r>
              <a:rPr lang="en-US" smtClean="0">
                <a:ea typeface="ＭＳ Ｐゴシック" pitchFamily="34" charset="-128"/>
              </a:rPr>
              <a:t>Understanding the </a:t>
            </a:r>
            <a:r>
              <a:rPr lang="ja-JP" altLang="en-US" smtClean="0">
                <a:ea typeface="ＭＳ Ｐゴシック" pitchFamily="34" charset="-128"/>
              </a:rPr>
              <a:t>‘</a:t>
            </a:r>
            <a:r>
              <a:rPr lang="en-US" altLang="ja-JP" smtClean="0">
                <a:ea typeface="ＭＳ Ｐゴシック" pitchFamily="34" charset="-128"/>
              </a:rPr>
              <a:t>whys</a:t>
            </a:r>
            <a:r>
              <a:rPr lang="ja-JP" altLang="en-US" smtClean="0">
                <a:ea typeface="ＭＳ Ｐゴシック" pitchFamily="34" charset="-128"/>
              </a:rPr>
              <a:t>’</a:t>
            </a:r>
            <a:r>
              <a:rPr lang="en-US" altLang="ja-JP" smtClean="0">
                <a:ea typeface="ＭＳ Ｐゴシック" pitchFamily="34" charset="-128"/>
              </a:rPr>
              <a:t> and the </a:t>
            </a:r>
            <a:r>
              <a:rPr lang="ja-JP" altLang="en-US" smtClean="0">
                <a:ea typeface="ＭＳ Ｐゴシック" pitchFamily="34" charset="-128"/>
              </a:rPr>
              <a:t>‘</a:t>
            </a:r>
            <a:r>
              <a:rPr lang="en-US" altLang="ja-JP" smtClean="0">
                <a:ea typeface="ＭＳ Ｐゴシック" pitchFamily="34" charset="-128"/>
              </a:rPr>
              <a:t>why nots</a:t>
            </a:r>
            <a:r>
              <a:rPr lang="ja-JP" altLang="en-US" smtClean="0">
                <a:ea typeface="ＭＳ Ｐゴシック" pitchFamily="34" charset="-128"/>
              </a:rPr>
              <a:t>’</a:t>
            </a:r>
            <a:r>
              <a:rPr lang="en-US" altLang="ja-JP" smtClean="0">
                <a:ea typeface="ＭＳ Ｐゴシック" pitchFamily="34" charset="-128"/>
              </a:rPr>
              <a:t> of group IM set up.</a:t>
            </a:r>
          </a:p>
          <a:p>
            <a:pPr marL="465138" indent="-465138" eaLnBrk="1" hangingPunct="1"/>
            <a:r>
              <a:rPr lang="en-US" smtClean="0">
                <a:ea typeface="ＭＳ Ｐゴシック" pitchFamily="34" charset="-128"/>
              </a:rPr>
              <a:t>Acquiring the tools and resources needed for effective group IM sessions.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1371600" y="457200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Student Skill Criteria for Group Selection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1371600" y="1951038"/>
            <a:ext cx="7315200" cy="4525962"/>
          </a:xfrm>
        </p:spPr>
        <p:txBody>
          <a:bodyPr/>
          <a:lstStyle/>
          <a:p>
            <a:pPr marL="465138" indent="-465138" eaLnBrk="1" hangingPunct="1"/>
            <a:r>
              <a:rPr lang="en-US" dirty="0" smtClean="0">
                <a:ea typeface="ＭＳ Ｐゴシック" pitchFamily="34" charset="-128"/>
              </a:rPr>
              <a:t>Be able to follow simple directions</a:t>
            </a:r>
          </a:p>
          <a:p>
            <a:pPr marL="465138" indent="-465138" eaLnBrk="1" hangingPunct="1"/>
            <a:r>
              <a:rPr lang="en-US" dirty="0" smtClean="0">
                <a:ea typeface="ＭＳ Ｐゴシック" pitchFamily="34" charset="-128"/>
              </a:rPr>
              <a:t>Demonstrate emerging social skills</a:t>
            </a:r>
          </a:p>
          <a:p>
            <a:pPr marL="465138" indent="-465138" eaLnBrk="1" hangingPunct="1"/>
            <a:r>
              <a:rPr lang="en-US" dirty="0" smtClean="0">
                <a:ea typeface="ＭＳ Ｐゴシック" pitchFamily="34" charset="-128"/>
              </a:rPr>
              <a:t>Demonstrate task relevant sensory integration skills.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Developing professional competency in preparation for IM group leadership</a:t>
            </a:r>
            <a:endParaRPr lang="en-US" sz="3200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25602" name="Content Placeholder 2"/>
          <p:cNvSpPr>
            <a:spLocks noGrp="1"/>
          </p:cNvSpPr>
          <p:nvPr>
            <p:ph idx="4294967295"/>
          </p:nvPr>
        </p:nvSpPr>
        <p:spPr>
          <a:xfrm>
            <a:off x="1295400" y="1798638"/>
            <a:ext cx="7315200" cy="4754562"/>
          </a:xfrm>
        </p:spPr>
        <p:txBody>
          <a:bodyPr/>
          <a:lstStyle/>
          <a:p>
            <a:pPr marL="465138" indent="-465138" eaLnBrk="1" hangingPunct="1"/>
            <a:r>
              <a:rPr lang="en-US" sz="2800" u="sng" smtClean="0">
                <a:ea typeface="ＭＳ Ｐゴシック" pitchFamily="34" charset="-128"/>
              </a:rPr>
              <a:t>Associate to the beat </a:t>
            </a:r>
            <a:r>
              <a:rPr lang="en-US" sz="2800" smtClean="0">
                <a:ea typeface="ＭＳ Ｐゴシック" pitchFamily="34" charset="-128"/>
              </a:rPr>
              <a:t>in order to effectively tune in with and facilitate others accurately.</a:t>
            </a:r>
          </a:p>
          <a:p>
            <a:pPr marL="465138" indent="-465138" eaLnBrk="1" hangingPunct="1"/>
            <a:r>
              <a:rPr lang="en-US" sz="2800" smtClean="0">
                <a:ea typeface="ＭＳ Ｐゴシック" pitchFamily="34" charset="-128"/>
              </a:rPr>
              <a:t>Identify and problem solve </a:t>
            </a:r>
            <a:r>
              <a:rPr lang="en-US" sz="2800" u="sng" smtClean="0">
                <a:ea typeface="ＭＳ Ｐゴシック" pitchFamily="34" charset="-128"/>
              </a:rPr>
              <a:t>IM proficiency in students</a:t>
            </a:r>
            <a:r>
              <a:rPr lang="en-US" sz="2800" smtClean="0">
                <a:ea typeface="ＭＳ Ｐゴシック" pitchFamily="34" charset="-128"/>
              </a:rPr>
              <a:t> </a:t>
            </a:r>
            <a:r>
              <a:rPr lang="ja-JP" altLang="en-US" sz="2800" smtClean="0">
                <a:ea typeface="ＭＳ Ｐゴシック" pitchFamily="34" charset="-128"/>
              </a:rPr>
              <a:t>‘</a:t>
            </a:r>
            <a:r>
              <a:rPr lang="en-US" altLang="ja-JP" sz="2800" smtClean="0">
                <a:ea typeface="ＭＳ Ｐゴシック" pitchFamily="34" charset="-128"/>
              </a:rPr>
              <a:t>in the moment</a:t>
            </a:r>
            <a:r>
              <a:rPr lang="ja-JP" altLang="en-US" sz="2800" smtClean="0">
                <a:ea typeface="ＭＳ Ｐゴシック" pitchFamily="34" charset="-128"/>
              </a:rPr>
              <a:t>’</a:t>
            </a:r>
            <a:endParaRPr lang="en-US" altLang="ja-JP" sz="2800" smtClean="0">
              <a:ea typeface="ＭＳ Ｐゴシック" pitchFamily="34" charset="-128"/>
            </a:endParaRPr>
          </a:p>
          <a:p>
            <a:pPr marL="465138" indent="-465138" eaLnBrk="1" hangingPunct="1"/>
            <a:r>
              <a:rPr lang="en-US" sz="2800" smtClean="0">
                <a:ea typeface="ＭＳ Ｐゴシック" pitchFamily="34" charset="-128"/>
              </a:rPr>
              <a:t>Identify and problem solve </a:t>
            </a:r>
            <a:r>
              <a:rPr lang="en-US" sz="2800" u="sng" smtClean="0">
                <a:ea typeface="ＭＳ Ｐゴシック" pitchFamily="34" charset="-128"/>
              </a:rPr>
              <a:t>group dynamics </a:t>
            </a:r>
            <a:r>
              <a:rPr lang="en-US" sz="2800" smtClean="0">
                <a:ea typeface="ＭＳ Ｐゴシック" pitchFamily="34" charset="-128"/>
              </a:rPr>
              <a:t>within student performance and manage </a:t>
            </a:r>
            <a:r>
              <a:rPr lang="ja-JP" altLang="en-US" sz="2800" smtClean="0">
                <a:ea typeface="ＭＳ Ｐゴシック" pitchFamily="34" charset="-128"/>
              </a:rPr>
              <a:t>‘</a:t>
            </a:r>
            <a:r>
              <a:rPr lang="en-US" altLang="ja-JP" sz="2800" smtClean="0">
                <a:ea typeface="ＭＳ Ｐゴシック" pitchFamily="34" charset="-128"/>
              </a:rPr>
              <a:t>in the moment</a:t>
            </a:r>
            <a:r>
              <a:rPr lang="ja-JP" altLang="en-US" sz="2800" smtClean="0">
                <a:ea typeface="ＭＳ Ｐゴシック" pitchFamily="34" charset="-128"/>
              </a:rPr>
              <a:t>’</a:t>
            </a:r>
            <a:endParaRPr lang="en-US" altLang="ja-JP" sz="2800" smtClean="0">
              <a:ea typeface="ＭＳ Ｐゴシック" pitchFamily="34" charset="-128"/>
            </a:endParaRPr>
          </a:p>
          <a:p>
            <a:pPr marL="465138" indent="-465138" eaLnBrk="1" hangingPunct="1"/>
            <a:r>
              <a:rPr lang="en-US" sz="2800" smtClean="0">
                <a:ea typeface="ＭＳ Ｐゴシック" pitchFamily="34" charset="-128"/>
              </a:rPr>
              <a:t>Recognize your </a:t>
            </a:r>
            <a:r>
              <a:rPr lang="en-US" sz="2800" u="sng" smtClean="0">
                <a:ea typeface="ＭＳ Ｐゴシック" pitchFamily="34" charset="-128"/>
              </a:rPr>
              <a:t>own professional capabilities and comfort zones.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Group Considerations: Professional Set up</a:t>
            </a:r>
            <a:endParaRPr lang="en-US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24000" y="1600200"/>
            <a:ext cx="7086600" cy="4525963"/>
          </a:xfrm>
        </p:spPr>
        <p:txBody>
          <a:bodyPr rtlCol="0">
            <a:normAutofit fontScale="92500" lnSpcReduction="10000"/>
          </a:bodyPr>
          <a:lstStyle/>
          <a:p>
            <a:pPr marL="465138" indent="-465138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  <a:t>Tempo</a:t>
            </a:r>
          </a:p>
          <a:p>
            <a:pPr marL="465138" indent="-465138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  <a:t>Volume</a:t>
            </a:r>
          </a:p>
          <a:p>
            <a:pPr marL="465138" indent="-465138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  <a:t>Headphones versus speakers</a:t>
            </a:r>
          </a:p>
          <a:p>
            <a:pPr marL="465138" indent="-465138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  <a:t>Mode: auditory/visual/both</a:t>
            </a:r>
          </a:p>
          <a:p>
            <a:pPr marL="465138" indent="-465138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  <a:t>Performance structure: task average/ burst threshold/ left screen/ right screen</a:t>
            </a:r>
          </a:p>
          <a:p>
            <a:pPr marL="465138" indent="-465138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  <a:t>Game play/activities</a:t>
            </a:r>
          </a:p>
          <a:p>
            <a:pPr marL="465138" indent="-465138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  <a:t>Number of players</a:t>
            </a:r>
          </a:p>
          <a:p>
            <a:pPr marL="465138" indent="-465138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  <a:t>Equipment and trigger choices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1219200" y="152400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IM Group Analysis - 1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0" y="3244334"/>
            <a:ext cx="3954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Movie: Slide 14-16 - Turn taking.mp4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600" smtClean="0">
                <a:ea typeface="ＭＳ Ｐゴシック" pitchFamily="34" charset="-128"/>
              </a:rPr>
              <a:t>Group Considerations: Assess the Following …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1524000" y="1600200"/>
            <a:ext cx="7315200" cy="4525963"/>
          </a:xfrm>
        </p:spPr>
        <p:txBody>
          <a:bodyPr/>
          <a:lstStyle/>
          <a:p>
            <a:pPr marL="465138" indent="-465138" eaLnBrk="1" hangingPunct="1"/>
            <a:r>
              <a:rPr lang="en-US" smtClean="0">
                <a:ea typeface="ＭＳ Ｐゴシック" pitchFamily="34" charset="-128"/>
              </a:rPr>
              <a:t>Physical abilities and access</a:t>
            </a:r>
          </a:p>
          <a:p>
            <a:pPr marL="465138" indent="-465138" eaLnBrk="1" hangingPunct="1"/>
            <a:r>
              <a:rPr lang="en-US" smtClean="0">
                <a:ea typeface="ＭＳ Ｐゴシック" pitchFamily="34" charset="-128"/>
              </a:rPr>
              <a:t>Cognitive capacity</a:t>
            </a:r>
          </a:p>
          <a:p>
            <a:pPr marL="465138" indent="-465138" eaLnBrk="1" hangingPunct="1"/>
            <a:r>
              <a:rPr lang="en-US" smtClean="0">
                <a:ea typeface="ＭＳ Ｐゴシック" pitchFamily="34" charset="-128"/>
              </a:rPr>
              <a:t>Emotional intelligence</a:t>
            </a:r>
          </a:p>
          <a:p>
            <a:pPr marL="465138" indent="-465138" eaLnBrk="1" hangingPunct="1"/>
            <a:r>
              <a:rPr lang="en-US" smtClean="0">
                <a:ea typeface="ＭＳ Ｐゴシック" pitchFamily="34" charset="-128"/>
              </a:rPr>
              <a:t>Individual backgrounds/history</a:t>
            </a:r>
          </a:p>
          <a:p>
            <a:pPr marL="465138" indent="-465138" eaLnBrk="1" hangingPunct="1"/>
            <a:r>
              <a:rPr lang="en-US" smtClean="0">
                <a:ea typeface="ＭＳ Ｐゴシック" pitchFamily="34" charset="-128"/>
              </a:rPr>
              <a:t>Sensory interpretation, adaptation and regulation skills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>
          <a:xfrm>
            <a:off x="1219200" y="152400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IM Group Analysis – 2</a:t>
            </a:r>
          </a:p>
        </p:txBody>
      </p:sp>
      <p:sp>
        <p:nvSpPr>
          <p:cNvPr id="4" name="Rectangle 3"/>
          <p:cNvSpPr/>
          <p:nvPr/>
        </p:nvSpPr>
        <p:spPr>
          <a:xfrm>
            <a:off x="2895600" y="3244334"/>
            <a:ext cx="3954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Movie: Slide 14-16 - Turn taking.mp4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19200" y="274638"/>
            <a:ext cx="73152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Student Dynamics: </a:t>
            </a:r>
            <a:br>
              <a:rPr lang="en-US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</a:b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Skills Involved in Group IM</a:t>
            </a:r>
            <a:endParaRPr lang="en-US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4294967295"/>
          </p:nvPr>
        </p:nvSpPr>
        <p:spPr>
          <a:xfrm>
            <a:off x="1066800" y="1722438"/>
            <a:ext cx="7772400" cy="4525962"/>
          </a:xfrm>
        </p:spPr>
        <p:txBody>
          <a:bodyPr/>
          <a:lstStyle/>
          <a:p>
            <a:pPr marL="465138" indent="-465138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Mindfulness, presence and understanding, cooperation</a:t>
            </a:r>
          </a:p>
          <a:p>
            <a:pPr marL="465138" indent="-465138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Turn-taking, pragmatic engagement</a:t>
            </a:r>
          </a:p>
          <a:p>
            <a:pPr marL="465138" indent="-465138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Predicting, planning and problem solving</a:t>
            </a:r>
          </a:p>
          <a:p>
            <a:pPr marL="465138" indent="-465138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Peer pressure and peer review</a:t>
            </a:r>
          </a:p>
          <a:p>
            <a:pPr marL="465138" indent="-465138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Contextual eye-contact</a:t>
            </a:r>
          </a:p>
          <a:p>
            <a:pPr marL="465138" indent="-465138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Waiting, achieving, failing, seeking help</a:t>
            </a:r>
          </a:p>
          <a:p>
            <a:pPr eaLnBrk="1" hangingPunct="1">
              <a:defRPr/>
            </a:pPr>
            <a:endParaRPr lang="en-US" dirty="0" smtClean="0">
              <a:ea typeface="+mn-ea"/>
              <a:cs typeface="+mn-cs"/>
            </a:endParaRPr>
          </a:p>
          <a:p>
            <a:pPr eaLnBrk="1" hangingPunct="1">
              <a:defRPr/>
            </a:pPr>
            <a:endParaRPr lang="en-US" dirty="0" smtClean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Peer support with multiple switch activity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2971800" y="3244334"/>
            <a:ext cx="4083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Movie: Multiple switch turn taking.mp4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Student Dynamics: </a:t>
            </a:r>
            <a:br>
              <a:rPr lang="en-US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</a:b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Positive Observations</a:t>
            </a:r>
            <a:endParaRPr lang="en-US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34818" name="Content Placeholder 2"/>
          <p:cNvSpPr>
            <a:spLocks noGrp="1"/>
          </p:cNvSpPr>
          <p:nvPr>
            <p:ph idx="4294967295"/>
          </p:nvPr>
        </p:nvSpPr>
        <p:spPr>
          <a:xfrm>
            <a:off x="1600200" y="1600200"/>
            <a:ext cx="7315200" cy="4525963"/>
          </a:xfrm>
        </p:spPr>
        <p:txBody>
          <a:bodyPr/>
          <a:lstStyle/>
          <a:p>
            <a:pPr marL="465138" indent="-465138" eaLnBrk="1" hangingPunct="1"/>
            <a:r>
              <a:rPr lang="en-US" smtClean="0">
                <a:ea typeface="ＭＳ Ｐゴシック" pitchFamily="34" charset="-128"/>
              </a:rPr>
              <a:t>Listening skills</a:t>
            </a:r>
          </a:p>
          <a:p>
            <a:pPr marL="465138" indent="-465138" eaLnBrk="1" hangingPunct="1"/>
            <a:r>
              <a:rPr lang="en-US" smtClean="0">
                <a:ea typeface="ＭＳ Ｐゴシック" pitchFamily="34" charset="-128"/>
              </a:rPr>
              <a:t>Leadership experience</a:t>
            </a:r>
          </a:p>
          <a:p>
            <a:pPr marL="465138" indent="-465138" eaLnBrk="1" hangingPunct="1"/>
            <a:r>
              <a:rPr lang="en-US" smtClean="0">
                <a:ea typeface="ＭＳ Ｐゴシック" pitchFamily="34" charset="-128"/>
              </a:rPr>
              <a:t>Team building skills (the ability to follow)</a:t>
            </a:r>
          </a:p>
          <a:p>
            <a:pPr marL="465138" indent="-465138" eaLnBrk="1" hangingPunct="1"/>
            <a:r>
              <a:rPr lang="en-US" smtClean="0">
                <a:ea typeface="ＭＳ Ｐゴシック" pitchFamily="34" charset="-128"/>
              </a:rPr>
              <a:t>Decision making</a:t>
            </a:r>
          </a:p>
          <a:p>
            <a:pPr marL="465138" indent="-465138" eaLnBrk="1" hangingPunct="1"/>
            <a:r>
              <a:rPr lang="en-US" smtClean="0">
                <a:ea typeface="ＭＳ Ｐゴシック" pitchFamily="34" charset="-128"/>
              </a:rPr>
              <a:t>Appropriate use of humor and pragmatic language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3"/>
          <p:cNvSpPr>
            <a:spLocks noGrp="1"/>
          </p:cNvSpPr>
          <p:nvPr>
            <p:ph type="title" idx="4294967295"/>
          </p:nvPr>
        </p:nvSpPr>
        <p:spPr>
          <a:xfrm>
            <a:off x="990600" y="274638"/>
            <a:ext cx="73152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Learning Objectives for Module 9</a:t>
            </a:r>
          </a:p>
        </p:txBody>
      </p:sp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914400" y="1576388"/>
            <a:ext cx="7416800" cy="375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291" tIns="32146" rIns="64291" bIns="32146">
            <a:spAutoFit/>
          </a:bodyPr>
          <a:lstStyle/>
          <a:p>
            <a:pPr marL="465138" indent="-465138"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Homework assignment review and post-test from previous session.</a:t>
            </a:r>
          </a:p>
          <a:p>
            <a:pPr marL="465138" indent="-465138"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The Business of Running Groups</a:t>
            </a:r>
          </a:p>
          <a:p>
            <a:pPr marL="465138" indent="-465138"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Provider competency in preparation for running IM Groups</a:t>
            </a:r>
          </a:p>
          <a:p>
            <a:pPr marL="465138" indent="-465138"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Group considerations for use</a:t>
            </a:r>
          </a:p>
          <a:p>
            <a:pPr marL="465138" indent="-465138">
              <a:defRPr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	of IM</a:t>
            </a:r>
          </a:p>
          <a:p>
            <a:pPr marL="465138" indent="-465138"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Media examples</a:t>
            </a:r>
          </a:p>
          <a:p>
            <a:pPr marL="465138" indent="-465138"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Review of Session 9</a:t>
            </a:r>
          </a:p>
          <a:p>
            <a:pPr marL="465138" indent="-465138"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w Cen MT" pitchFamily="34" charset="0"/>
                <a:ea typeface="+mn-ea"/>
                <a:cs typeface="Arial" pitchFamily="34" charset="0"/>
              </a:rPr>
              <a:t>Assignment/Homework</a:t>
            </a:r>
          </a:p>
        </p:txBody>
      </p:sp>
      <p:pic>
        <p:nvPicPr>
          <p:cNvPr id="14340" name="Picture 3" descr="C:\Users\BrainFocus1\AppData\Local\Microsoft\Windows\Temporary Internet Files\Content.IE5\HNKHN620\MC900303038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352799"/>
            <a:ext cx="2412164" cy="27289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 cmpd="sng">
            <a:solidFill>
              <a:srgbClr val="FF0000"/>
            </a:solidFill>
          </a:ln>
          <a:effectLst/>
          <a:extLst/>
        </p:spPr>
      </p:pic>
    </p:spTree>
  </p:cSld>
  <p:clrMapOvr>
    <a:masterClrMapping/>
  </p:clrMapOvr>
  <p:transition xmlns:p14="http://schemas.microsoft.com/office/powerpoint/2010/main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Turn Taking with Siblings</a:t>
            </a:r>
          </a:p>
        </p:txBody>
      </p:sp>
      <p:sp>
        <p:nvSpPr>
          <p:cNvPr id="4" name="Rectangle 3"/>
          <p:cNvSpPr/>
          <p:nvPr/>
        </p:nvSpPr>
        <p:spPr>
          <a:xfrm>
            <a:off x="2667000" y="3244334"/>
            <a:ext cx="4442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Movie: Turn-taking during IM training.mp4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>
          <a:xfrm>
            <a:off x="1371600" y="304800"/>
            <a:ext cx="73152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Student Dynamics: Significant Observations - Sensory</a:t>
            </a:r>
          </a:p>
        </p:txBody>
      </p:sp>
      <p:sp>
        <p:nvSpPr>
          <p:cNvPr id="36866" name="Content Placeholder 2"/>
          <p:cNvSpPr>
            <a:spLocks noGrp="1"/>
          </p:cNvSpPr>
          <p:nvPr>
            <p:ph idx="1"/>
          </p:nvPr>
        </p:nvSpPr>
        <p:spPr>
          <a:xfrm>
            <a:off x="1371600" y="1798638"/>
            <a:ext cx="7315200" cy="4525962"/>
          </a:xfrm>
        </p:spPr>
        <p:txBody>
          <a:bodyPr/>
          <a:lstStyle/>
          <a:p>
            <a:pPr marL="465138" indent="-465138" eaLnBrk="1" hangingPunct="1"/>
            <a:r>
              <a:rPr lang="en-US" smtClean="0">
                <a:ea typeface="ＭＳ Ｐゴシック" pitchFamily="34" charset="-128"/>
              </a:rPr>
              <a:t>Increased signs and symptoms of sensory overload – breathing; blinking; ticks; oral motor overflow; skin color; fidgeting; volume; posture; facial grimacing; itching; eye aversion; fluidity of movement. </a:t>
            </a:r>
          </a:p>
          <a:p>
            <a:pPr marL="465138" indent="-465138"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Group IM in the </a:t>
            </a:r>
            <a:br>
              <a:rPr lang="en-US" smtClean="0">
                <a:ea typeface="ＭＳ Ｐゴシック" pitchFamily="34" charset="-128"/>
              </a:rPr>
            </a:br>
            <a:r>
              <a:rPr lang="en-US" smtClean="0">
                <a:ea typeface="ＭＳ Ｐゴシック" pitchFamily="34" charset="-128"/>
              </a:rPr>
              <a:t>School Setting</a:t>
            </a:r>
          </a:p>
        </p:txBody>
      </p:sp>
      <p:pic>
        <p:nvPicPr>
          <p:cNvPr id="23555" name="Picture 2" descr="H:\01-31-12\IMG_68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2514600"/>
            <a:ext cx="3646488" cy="3386138"/>
          </a:xfrm>
          <a:prstGeom prst="round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556" name="Picture 3" descr="H:\01-31-12\IMG_68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752600"/>
            <a:ext cx="4191000" cy="3276600"/>
          </a:xfrm>
          <a:prstGeom prst="round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Embracing IM Groups – 1</a:t>
            </a: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1752600" y="1600200"/>
            <a:ext cx="7315200" cy="4525963"/>
          </a:xfrm>
        </p:spPr>
        <p:txBody>
          <a:bodyPr/>
          <a:lstStyle/>
          <a:p>
            <a:pPr marL="465138" indent="-465138" eaLnBrk="1" hangingPunct="1"/>
            <a:r>
              <a:rPr lang="en-US" smtClean="0">
                <a:ea typeface="ＭＳ Ｐゴシック" pitchFamily="34" charset="-128"/>
              </a:rPr>
              <a:t>Extend group practice into individualized IM training:</a:t>
            </a:r>
          </a:p>
          <a:p>
            <a:pPr marL="865188" lvl="1" indent="-465138" eaLnBrk="1" hangingPunct="1">
              <a:buFont typeface="Arial" pitchFamily="34" charset="0"/>
              <a:buNone/>
            </a:pPr>
            <a:r>
              <a:rPr lang="en-US" smtClean="0">
                <a:ea typeface="ＭＳ Ｐゴシック" pitchFamily="34" charset="-128"/>
              </a:rPr>
              <a:t>a) Family members</a:t>
            </a:r>
          </a:p>
          <a:p>
            <a:pPr marL="865188" lvl="1" indent="-465138" eaLnBrk="1" hangingPunct="1">
              <a:buFont typeface="Arial" pitchFamily="34" charset="0"/>
              <a:buNone/>
            </a:pPr>
            <a:r>
              <a:rPr lang="en-US" smtClean="0">
                <a:ea typeface="ＭＳ Ｐゴシック" pitchFamily="34" charset="-128"/>
              </a:rPr>
              <a:t>b) Peers</a:t>
            </a:r>
          </a:p>
          <a:p>
            <a:pPr marL="865188" lvl="1" indent="-465138" eaLnBrk="1" hangingPunct="1">
              <a:buFont typeface="Arial" pitchFamily="34" charset="0"/>
              <a:buNone/>
            </a:pPr>
            <a:r>
              <a:rPr lang="en-US" smtClean="0">
                <a:ea typeface="ＭＳ Ｐゴシック" pitchFamily="34" charset="-128"/>
              </a:rPr>
              <a:t>c) Friends (i.e. IM pizza party!)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Embracing Group IM – 2</a:t>
            </a:r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>
          <a:xfrm>
            <a:off x="1371600" y="1722438"/>
            <a:ext cx="7315200" cy="4525962"/>
          </a:xfrm>
        </p:spPr>
        <p:txBody>
          <a:bodyPr/>
          <a:lstStyle/>
          <a:p>
            <a:pPr marL="465138" indent="-465138" eaLnBrk="1" hangingPunct="1"/>
            <a:r>
              <a:rPr lang="en-US" smtClean="0">
                <a:ea typeface="ＭＳ Ｐゴシック" pitchFamily="34" charset="-128"/>
              </a:rPr>
              <a:t>Establishing a Group IM Program:</a:t>
            </a:r>
          </a:p>
          <a:p>
            <a:pPr marL="865188" lvl="1" indent="-465138" eaLnBrk="1" hangingPunct="1">
              <a:buFont typeface="Arial" pitchFamily="34" charset="0"/>
              <a:buNone/>
            </a:pPr>
            <a:r>
              <a:rPr lang="en-US" smtClean="0">
                <a:ea typeface="ＭＳ Ｐゴシック" pitchFamily="34" charset="-128"/>
              </a:rPr>
              <a:t>a) Rhythm and beat for infants and toddlers</a:t>
            </a:r>
          </a:p>
          <a:p>
            <a:pPr marL="865188" lvl="1" indent="-465138" eaLnBrk="1" hangingPunct="1">
              <a:buFont typeface="Arial" pitchFamily="34" charset="0"/>
              <a:buNone/>
            </a:pPr>
            <a:r>
              <a:rPr lang="en-US" smtClean="0">
                <a:ea typeface="ＭＳ Ｐゴシック" pitchFamily="34" charset="-128"/>
              </a:rPr>
              <a:t>b) Focus groups for school aged students</a:t>
            </a:r>
          </a:p>
          <a:p>
            <a:pPr marL="865188" lvl="1" indent="-465138" eaLnBrk="1" hangingPunct="1">
              <a:buFont typeface="Arial" pitchFamily="34" charset="0"/>
              <a:buNone/>
            </a:pPr>
            <a:r>
              <a:rPr lang="en-US" smtClean="0">
                <a:ea typeface="ＭＳ Ｐゴシック" pitchFamily="34" charset="-128"/>
              </a:rPr>
              <a:t>c) Summer curriculum programs.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 idx="4294967295"/>
          </p:nvPr>
        </p:nvSpPr>
        <p:spPr>
          <a:xfrm>
            <a:off x="1066800" y="274638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Business of Running Groups</a:t>
            </a:r>
          </a:p>
        </p:txBody>
      </p:sp>
      <p:sp>
        <p:nvSpPr>
          <p:cNvPr id="40962" name="Content Placeholder 2"/>
          <p:cNvSpPr>
            <a:spLocks noGrp="1"/>
          </p:cNvSpPr>
          <p:nvPr>
            <p:ph idx="4294967295"/>
          </p:nvPr>
        </p:nvSpPr>
        <p:spPr>
          <a:xfrm>
            <a:off x="990600" y="1600200"/>
            <a:ext cx="8229600" cy="4525963"/>
          </a:xfrm>
        </p:spPr>
        <p:txBody>
          <a:bodyPr/>
          <a:lstStyle/>
          <a:p>
            <a:pPr marL="465138" indent="-465138" eaLnBrk="1" hangingPunct="1"/>
            <a:r>
              <a:rPr lang="en-US" dirty="0" smtClean="0">
                <a:ea typeface="ＭＳ Ｐゴシック" pitchFamily="34" charset="-128"/>
              </a:rPr>
              <a:t>More clients have access to IM training</a:t>
            </a:r>
          </a:p>
          <a:p>
            <a:pPr marL="465138" indent="-465138" eaLnBrk="1" hangingPunct="1"/>
            <a:r>
              <a:rPr lang="en-US" dirty="0" smtClean="0">
                <a:ea typeface="ＭＳ Ｐゴシック" pitchFamily="34" charset="-128"/>
              </a:rPr>
              <a:t>Keep down waiting lists</a:t>
            </a:r>
          </a:p>
          <a:p>
            <a:pPr marL="465138" indent="-465138" eaLnBrk="1" hangingPunct="1"/>
            <a:r>
              <a:rPr lang="en-US" dirty="0" smtClean="0">
                <a:ea typeface="ＭＳ Ｐゴシック" pitchFamily="34" charset="-128"/>
              </a:rPr>
              <a:t>Maximize therapists interventions in </a:t>
            </a:r>
            <a:r>
              <a:rPr lang="ja-JP" altLang="en-US" dirty="0" smtClean="0">
                <a:ea typeface="ＭＳ Ｐゴシック" pitchFamily="34" charset="-128"/>
              </a:rPr>
              <a:t>‘</a:t>
            </a:r>
            <a:r>
              <a:rPr lang="en-US" altLang="ja-JP" dirty="0" smtClean="0">
                <a:ea typeface="ＭＳ Ｐゴシック" pitchFamily="34" charset="-128"/>
              </a:rPr>
              <a:t>prime</a:t>
            </a:r>
            <a:r>
              <a:rPr lang="ja-JP" altLang="en-US" dirty="0" smtClean="0">
                <a:ea typeface="ＭＳ Ｐゴシック" pitchFamily="34" charset="-128"/>
              </a:rPr>
              <a:t>’</a:t>
            </a:r>
            <a:r>
              <a:rPr lang="en-US" altLang="ja-JP" dirty="0" smtClean="0">
                <a:ea typeface="ＭＳ Ｐゴシック" pitchFamily="34" charset="-128"/>
              </a:rPr>
              <a:t> time slots</a:t>
            </a:r>
          </a:p>
          <a:p>
            <a:pPr marL="465138" indent="-465138" eaLnBrk="1" hangingPunct="1"/>
            <a:r>
              <a:rPr lang="en-US" dirty="0" smtClean="0">
                <a:ea typeface="ＭＳ Ｐゴシック" pitchFamily="34" charset="-128"/>
              </a:rPr>
              <a:t>Build IM-Home programming by example</a:t>
            </a:r>
          </a:p>
          <a:p>
            <a:pPr marL="465138" indent="-465138" eaLnBrk="1" hangingPunct="1"/>
            <a:r>
              <a:rPr lang="en-US" dirty="0" smtClean="0">
                <a:ea typeface="ＭＳ Ｐゴシック" pitchFamily="34" charset="-128"/>
              </a:rPr>
              <a:t>Bring down the cost of IM training</a:t>
            </a:r>
          </a:p>
          <a:p>
            <a:pPr marL="465138" indent="-465138" eaLnBrk="1" hangingPunct="1"/>
            <a:r>
              <a:rPr lang="en-US" dirty="0" smtClean="0">
                <a:ea typeface="ＭＳ Ｐゴシック" pitchFamily="34" charset="-128"/>
              </a:rPr>
              <a:t>Utilize therapy assistants and fieldwork students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IM Group CSI…</a:t>
            </a:r>
          </a:p>
        </p:txBody>
      </p:sp>
      <p:pic>
        <p:nvPicPr>
          <p:cNvPr id="27651" name="Picture 2" descr="C:\Users\BrainFocus1\Desktop\Movies for PBP Coaching\IM Pictures from ED\IMG00054-20100307-17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17722"/>
          <a:stretch>
            <a:fillRect/>
          </a:stretch>
        </p:blipFill>
        <p:spPr>
          <a:xfrm>
            <a:off x="4183758" y="1447800"/>
            <a:ext cx="4503042" cy="4114800"/>
          </a:xfrm>
          <a:prstGeom prst="roundRect">
            <a:avLst/>
          </a:prstGeom>
          <a:ln w="38100">
            <a:solidFill>
              <a:schemeClr val="accent3"/>
            </a:solidFill>
          </a:ln>
        </p:spPr>
      </p:pic>
      <p:sp>
        <p:nvSpPr>
          <p:cNvPr id="41987" name="TextBox 6"/>
          <p:cNvSpPr txBox="1">
            <a:spLocks noChangeArrowheads="1"/>
          </p:cNvSpPr>
          <p:nvPr/>
        </p:nvSpPr>
        <p:spPr bwMode="auto">
          <a:xfrm>
            <a:off x="1066800" y="1447800"/>
            <a:ext cx="2971800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800" b="1">
                <a:solidFill>
                  <a:srgbClr val="0D5A50"/>
                </a:solidFill>
                <a:latin typeface="Tw Cen MT" pitchFamily="34" charset="0"/>
              </a:rPr>
              <a:t>What is happening in this picture?</a:t>
            </a:r>
          </a:p>
          <a:p>
            <a:pPr algn="ctr"/>
            <a:endParaRPr lang="en-US" sz="2400" b="1">
              <a:solidFill>
                <a:srgbClr val="0D5A50"/>
              </a:solidFill>
              <a:latin typeface="Tw Cen MT" pitchFamily="34" charset="0"/>
            </a:endParaRPr>
          </a:p>
          <a:p>
            <a:pPr algn="r"/>
            <a:r>
              <a:rPr lang="en-US" sz="2200" b="1">
                <a:solidFill>
                  <a:srgbClr val="C00000"/>
                </a:solidFill>
                <a:latin typeface="Tw Cen MT" pitchFamily="34" charset="0"/>
              </a:rPr>
              <a:t>Who</a:t>
            </a:r>
            <a:r>
              <a:rPr lang="en-US" altLang="en-US" sz="2200" b="1">
                <a:solidFill>
                  <a:srgbClr val="C00000"/>
                </a:solidFill>
                <a:latin typeface="Tw Cen MT" pitchFamily="34" charset="0"/>
              </a:rPr>
              <a:t>’</a:t>
            </a:r>
            <a:r>
              <a:rPr lang="en-US" altLang="ja-JP" sz="2200" b="1">
                <a:solidFill>
                  <a:srgbClr val="C00000"/>
                </a:solidFill>
                <a:latin typeface="Tw Cen MT" pitchFamily="34" charset="0"/>
              </a:rPr>
              <a:t>s leading?</a:t>
            </a:r>
          </a:p>
          <a:p>
            <a:pPr algn="r"/>
            <a:r>
              <a:rPr lang="en-US" sz="2200" b="1">
                <a:solidFill>
                  <a:srgbClr val="C00000"/>
                </a:solidFill>
                <a:latin typeface="Tw Cen MT" pitchFamily="34" charset="0"/>
              </a:rPr>
              <a:t>Who</a:t>
            </a:r>
            <a:r>
              <a:rPr lang="en-US" altLang="en-US" sz="2200" b="1">
                <a:solidFill>
                  <a:srgbClr val="C00000"/>
                </a:solidFill>
                <a:latin typeface="Tw Cen MT" pitchFamily="34" charset="0"/>
              </a:rPr>
              <a:t>’</a:t>
            </a:r>
            <a:r>
              <a:rPr lang="en-US" altLang="ja-JP" sz="2200" b="1">
                <a:solidFill>
                  <a:srgbClr val="C00000"/>
                </a:solidFill>
                <a:latin typeface="Tw Cen MT" pitchFamily="34" charset="0"/>
              </a:rPr>
              <a:t>s following?</a:t>
            </a:r>
          </a:p>
          <a:p>
            <a:pPr algn="r"/>
            <a:r>
              <a:rPr lang="en-US" sz="2200" b="1">
                <a:solidFill>
                  <a:srgbClr val="C00000"/>
                </a:solidFill>
                <a:latin typeface="Tw Cen MT" pitchFamily="34" charset="0"/>
              </a:rPr>
              <a:t>Who</a:t>
            </a:r>
            <a:r>
              <a:rPr lang="en-US" altLang="en-US" sz="2200" b="1">
                <a:solidFill>
                  <a:srgbClr val="C00000"/>
                </a:solidFill>
                <a:latin typeface="Tw Cen MT" pitchFamily="34" charset="0"/>
              </a:rPr>
              <a:t>’</a:t>
            </a:r>
            <a:r>
              <a:rPr lang="en-US" altLang="ja-JP" sz="2200" b="1">
                <a:solidFill>
                  <a:srgbClr val="C00000"/>
                </a:solidFill>
                <a:latin typeface="Tw Cen MT" pitchFamily="34" charset="0"/>
              </a:rPr>
              <a:t>s attending?</a:t>
            </a:r>
          </a:p>
          <a:p>
            <a:endParaRPr lang="en-US">
              <a:latin typeface="Tw Cen MT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315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IM Study Group</a:t>
            </a:r>
          </a:p>
        </p:txBody>
      </p:sp>
      <p:pic>
        <p:nvPicPr>
          <p:cNvPr id="28675" name="Picture 2" descr="C:\Users\BrainFocus1\Desktop\Movies for PBP Coaching\IM Pictures from ED\IMG_24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65325" y="1524000"/>
            <a:ext cx="6035675" cy="4525963"/>
          </a:xfrm>
          <a:prstGeom prst="roundRect">
            <a:avLst/>
          </a:prstGeom>
          <a:ln w="38100">
            <a:solidFill>
              <a:srgbClr val="00B0F0"/>
            </a:solidFill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73152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Review of Module 9 Learning Objectives 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1600200" y="1339850"/>
            <a:ext cx="6781800" cy="2774950"/>
          </a:xfrm>
        </p:spPr>
        <p:txBody>
          <a:bodyPr/>
          <a:lstStyle/>
          <a:p>
            <a:pPr marL="465138" indent="-465138" eaLnBrk="1" hangingPunct="1"/>
            <a:r>
              <a:rPr lang="en-US" sz="2800" smtClean="0">
                <a:ea typeface="ＭＳ Ｐゴシック" pitchFamily="34" charset="-128"/>
              </a:rPr>
              <a:t>Group considerations using Interactive Metronome</a:t>
            </a:r>
            <a:r>
              <a:rPr lang="en-US" sz="2800" baseline="30000" smtClean="0">
                <a:ea typeface="ＭＳ Ｐゴシック" pitchFamily="34" charset="-128"/>
              </a:rPr>
              <a:t>®</a:t>
            </a:r>
            <a:endParaRPr lang="en-US" sz="2800" smtClean="0">
              <a:ea typeface="ＭＳ Ｐゴシック" pitchFamily="34" charset="-128"/>
            </a:endParaRPr>
          </a:p>
          <a:p>
            <a:pPr marL="465138" indent="-465138" eaLnBrk="1" hangingPunct="1"/>
            <a:r>
              <a:rPr lang="en-US" sz="2800" smtClean="0">
                <a:ea typeface="ＭＳ Ｐゴシック" pitchFamily="34" charset="-128"/>
              </a:rPr>
              <a:t>The business of running groups</a:t>
            </a:r>
          </a:p>
          <a:p>
            <a:pPr marL="465138" indent="-465138" eaLnBrk="1" hangingPunct="1"/>
            <a:r>
              <a:rPr lang="en-US" sz="2800" smtClean="0">
                <a:ea typeface="ＭＳ Ｐゴシック" pitchFamily="34" charset="-128"/>
              </a:rPr>
              <a:t>Provider competency in preparation for running IM Groups</a:t>
            </a:r>
          </a:p>
          <a:p>
            <a:pPr marL="465138" indent="-465138" eaLnBrk="1" hangingPunct="1"/>
            <a:r>
              <a:rPr lang="en-US" sz="2800" smtClean="0">
                <a:ea typeface="ＭＳ Ｐゴシック" pitchFamily="34" charset="-128"/>
              </a:rPr>
              <a:t>Media examples</a:t>
            </a:r>
          </a:p>
          <a:p>
            <a:pPr marL="465138" indent="-465138" eaLnBrk="1" hangingPunct="1"/>
            <a:endParaRPr lang="en-US" sz="2400" b="0" smtClean="0">
              <a:solidFill>
                <a:schemeClr val="tx2"/>
              </a:solidFill>
              <a:ea typeface="ＭＳ Ｐゴシック" pitchFamily="34" charset="-128"/>
            </a:endParaRPr>
          </a:p>
        </p:txBody>
      </p:sp>
      <p:pic>
        <p:nvPicPr>
          <p:cNvPr id="44035" name="Picture 3" descr="C:\Users\BrainFocus1\AppData\Local\Microsoft\Windows\Temporary Internet Files\Content.IE5\F2ARZTUM\MC90044151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3200400"/>
            <a:ext cx="2895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2" descr="C:\Users\BrainFocus1\AppData\Local\Microsoft\Windows\Temporary Internet Files\Content.IE5\F2ARZTUM\MC90043156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112838"/>
            <a:ext cx="3733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>
                <a:cs typeface="+mj-cs"/>
              </a:rPr>
              <a:t>Review of Post-Test from </a:t>
            </a:r>
            <a:r>
              <a:rPr lang="en-US" sz="3600" dirty="0" smtClean="0">
                <a:cs typeface="+mj-cs"/>
              </a:rPr>
              <a:t>Module 8</a:t>
            </a:r>
            <a:endParaRPr lang="en-US" sz="3600" dirty="0" smtClean="0">
              <a:ea typeface="ＭＳ Ｐゴシック" pitchFamily="34" charset="-128"/>
            </a:endParaRP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1676400" y="1951038"/>
            <a:ext cx="7315200" cy="452596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dirty="0" smtClean="0">
                <a:ea typeface="ＭＳ Ｐゴシック" pitchFamily="34" charset="-128"/>
              </a:rPr>
              <a:t>1.  True or False: It is not necessary to complete a short form test with infants </a:t>
            </a:r>
          </a:p>
          <a:p>
            <a:pPr marL="465138" indent="-465138" eaLnBrk="1" hangingPunct="1">
              <a:buFont typeface="Arial" pitchFamily="34" charset="0"/>
              <a:buNone/>
            </a:pPr>
            <a:endParaRPr lang="en-US" dirty="0" smtClean="0">
              <a:ea typeface="ＭＳ Ｐゴシック" pitchFamily="34" charset="-128"/>
            </a:endParaRPr>
          </a:p>
          <a:p>
            <a:pPr marL="465138" indent="-465138" eaLnBrk="1" hangingPunct="1"/>
            <a:r>
              <a:rPr lang="en-US" dirty="0" smtClean="0">
                <a:ea typeface="ＭＳ Ｐゴシック" pitchFamily="34" charset="-128"/>
              </a:rPr>
              <a:t>Answer: True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Grp="1" noChangeArrowheads="1"/>
          </p:cNvSpPr>
          <p:nvPr>
            <p:ph type="title"/>
          </p:nvPr>
        </p:nvSpPr>
        <p:spPr>
          <a:xfrm>
            <a:off x="1143000" y="381000"/>
            <a:ext cx="73152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Module 9 Homework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idx="1"/>
          </p:nvPr>
        </p:nvSpPr>
        <p:spPr>
          <a:xfrm>
            <a:off x="1524000" y="1874838"/>
            <a:ext cx="7315200" cy="4525962"/>
          </a:xfrm>
        </p:spPr>
        <p:txBody>
          <a:bodyPr/>
          <a:lstStyle/>
          <a:p>
            <a:pPr marL="514350" indent="-514350" eaLnBrk="1" hangingPunct="1">
              <a:buSzPct val="77000"/>
              <a:buAutoNum type="arabicPeriod"/>
              <a:defRPr/>
            </a:pPr>
            <a:r>
              <a:rPr lang="en-US" smtClean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  <a:t>Complete Post-Test</a:t>
            </a:r>
            <a:endParaRPr lang="en-US" dirty="0" smtClean="0">
              <a:solidFill>
                <a:schemeClr val="accent6">
                  <a:lumMod val="50000"/>
                </a:schemeClr>
              </a:solidFill>
              <a:ea typeface="+mn-ea"/>
              <a:cs typeface="+mn-cs"/>
            </a:endParaRPr>
          </a:p>
          <a:p>
            <a:pPr marL="514350" indent="-514350" eaLnBrk="1" hangingPunct="1">
              <a:buSzPct val="77000"/>
              <a:buAutoNum type="arabicPeriod"/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  <a:t>Complete Module 9 Worksheet</a:t>
            </a:r>
          </a:p>
        </p:txBody>
      </p:sp>
    </p:spTree>
  </p:cSld>
  <p:clrMapOvr>
    <a:masterClrMapping/>
  </p:clrMapOvr>
  <p:transition xmlns:p14="http://schemas.microsoft.com/office/powerpoint/2010/main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>
                <a:cs typeface="+mj-cs"/>
              </a:rPr>
              <a:t>Review of Post-Test from </a:t>
            </a:r>
            <a:r>
              <a:rPr lang="en-US" sz="3600" dirty="0" smtClean="0">
                <a:cs typeface="+mj-cs"/>
              </a:rPr>
              <a:t>Module 8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1676400" y="1570038"/>
            <a:ext cx="7315200" cy="4830762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dirty="0" smtClean="0">
                <a:ea typeface="+mn-ea"/>
                <a:cs typeface="+mn-cs"/>
              </a:rPr>
              <a:t>2. True or False: Use of IM with infants and children with decreased cognitive capacity should be structured in a program template.</a:t>
            </a:r>
          </a:p>
          <a:p>
            <a:pPr marL="465138" indent="-465138" eaLnBrk="1" hangingPunct="1">
              <a:buFont typeface="Arial" pitchFamily="34" charset="0"/>
              <a:buNone/>
              <a:defRPr/>
            </a:pPr>
            <a:endParaRPr lang="en-US" dirty="0" smtClean="0">
              <a:ea typeface="+mn-ea"/>
              <a:cs typeface="+mn-cs"/>
            </a:endParaRPr>
          </a:p>
          <a:p>
            <a:pPr marL="465138" indent="-465138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Answer: False</a:t>
            </a:r>
          </a:p>
          <a:p>
            <a:pPr eaLnBrk="1" hangingPunct="1">
              <a:defRPr/>
            </a:pPr>
            <a:endParaRPr lang="en-US" dirty="0" smtClean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>
                <a:cs typeface="+mj-cs"/>
              </a:rPr>
              <a:t>Review of Post-Test from </a:t>
            </a:r>
            <a:r>
              <a:rPr lang="en-US" sz="3600" dirty="0" smtClean="0">
                <a:cs typeface="+mj-cs"/>
              </a:rPr>
              <a:t>Module 8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676400" y="1600200"/>
            <a:ext cx="7315200" cy="4525963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dirty="0" smtClean="0">
                <a:ea typeface="+mn-ea"/>
                <a:cs typeface="+mn-cs"/>
              </a:rPr>
              <a:t>3.  True or False: There is no benefit in completing hand over hand assistance during IM training</a:t>
            </a:r>
          </a:p>
          <a:p>
            <a:pPr marL="465138" indent="-465138" eaLnBrk="1" hangingPunct="1">
              <a:buFont typeface="Arial" pitchFamily="34" charset="0"/>
              <a:buNone/>
              <a:defRPr/>
            </a:pPr>
            <a:endParaRPr lang="en-US" dirty="0" smtClean="0">
              <a:ea typeface="+mn-ea"/>
              <a:cs typeface="+mn-cs"/>
            </a:endParaRPr>
          </a:p>
          <a:p>
            <a:pPr marL="465138" indent="-465138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Answer: False</a:t>
            </a:r>
          </a:p>
          <a:p>
            <a:pPr eaLnBrk="1" hangingPunct="1">
              <a:defRPr/>
            </a:pPr>
            <a:endParaRPr lang="en-US" dirty="0" smtClean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 idx="4294967295"/>
          </p:nvPr>
        </p:nvSpPr>
        <p:spPr>
          <a:xfrm>
            <a:off x="1219200" y="274638"/>
            <a:ext cx="7315200" cy="11430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cs typeface="+mj-cs"/>
              </a:rPr>
              <a:t> </a:t>
            </a:r>
            <a:r>
              <a:rPr lang="en-US" sz="3600" dirty="0">
                <a:cs typeface="+mj-cs"/>
              </a:rPr>
              <a:t>Review of Post-Test from Module </a:t>
            </a:r>
            <a:r>
              <a:rPr lang="en-US" sz="3600" dirty="0" smtClean="0">
                <a:cs typeface="+mj-cs"/>
              </a:rPr>
              <a:t>8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4294967295"/>
          </p:nvPr>
        </p:nvSpPr>
        <p:spPr>
          <a:xfrm>
            <a:off x="1371600" y="1447800"/>
            <a:ext cx="7315200" cy="46783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dirty="0" smtClean="0">
                <a:ea typeface="ＭＳ Ｐゴシック" pitchFamily="34" charset="-128"/>
              </a:rPr>
              <a:t>4. True or False: When focus is significantly impaired, it is permissible to set the IM session with high repetitions and working on moving in and out of the beat to attain </a:t>
            </a:r>
            <a:r>
              <a:rPr lang="ja-JP" altLang="en-US" dirty="0" smtClean="0">
                <a:ea typeface="ＭＳ Ｐゴシック" pitchFamily="34" charset="-128"/>
              </a:rPr>
              <a:t>‘</a:t>
            </a:r>
            <a:r>
              <a:rPr lang="en-US" altLang="ja-JP" dirty="0" smtClean="0">
                <a:ea typeface="ＭＳ Ｐゴシック" pitchFamily="34" charset="-128"/>
              </a:rPr>
              <a:t>pockets</a:t>
            </a:r>
            <a:r>
              <a:rPr lang="ja-JP" altLang="en-US" dirty="0" smtClean="0">
                <a:ea typeface="ＭＳ Ｐゴシック" pitchFamily="34" charset="-128"/>
              </a:rPr>
              <a:t>’</a:t>
            </a:r>
            <a:r>
              <a:rPr lang="en-US" altLang="ja-JP" dirty="0" smtClean="0">
                <a:ea typeface="ＭＳ Ｐゴシック" pitchFamily="34" charset="-128"/>
              </a:rPr>
              <a:t> of focus.</a:t>
            </a:r>
          </a:p>
          <a:p>
            <a:pPr marL="465138" indent="-465138" eaLnBrk="1" hangingPunct="1">
              <a:buFont typeface="Arial" pitchFamily="34" charset="0"/>
              <a:buNone/>
            </a:pPr>
            <a:endParaRPr lang="en-US" dirty="0" smtClean="0">
              <a:ea typeface="ＭＳ Ｐゴシック" pitchFamily="34" charset="-128"/>
            </a:endParaRPr>
          </a:p>
          <a:p>
            <a:pPr marL="465138" indent="-465138" eaLnBrk="1" hangingPunct="1"/>
            <a:r>
              <a:rPr lang="en-US" dirty="0" smtClean="0">
                <a:ea typeface="ＭＳ Ｐゴシック" pitchFamily="34" charset="-128"/>
              </a:rPr>
              <a:t>Answer: True</a:t>
            </a:r>
          </a:p>
          <a:p>
            <a:pPr marL="465138" indent="-465138" eaLnBrk="1" hangingPunct="1"/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 idx="4294967295"/>
          </p:nvPr>
        </p:nvSpPr>
        <p:spPr>
          <a:xfrm>
            <a:off x="1219200" y="320675"/>
            <a:ext cx="7315200" cy="1143000"/>
          </a:xfrm>
        </p:spPr>
        <p:txBody>
          <a:bodyPr/>
          <a:lstStyle/>
          <a:p>
            <a:pPr eaLnBrk="1" hangingPunct="1"/>
            <a:r>
              <a:rPr lang="en-US" sz="3600" dirty="0">
                <a:cs typeface="+mj-cs"/>
              </a:rPr>
              <a:t>Review of Post-Test from Module </a:t>
            </a:r>
            <a:r>
              <a:rPr lang="en-US" dirty="0">
                <a:ea typeface="ＭＳ Ｐゴシック" pitchFamily="34" charset="-128"/>
                <a:cs typeface="+mj-cs"/>
              </a:rPr>
              <a:t>8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20482" name="Content Placeholder 2"/>
          <p:cNvSpPr>
            <a:spLocks noGrp="1"/>
          </p:cNvSpPr>
          <p:nvPr>
            <p:ph idx="4294967295"/>
          </p:nvPr>
        </p:nvSpPr>
        <p:spPr>
          <a:xfrm>
            <a:off x="1371600" y="1646238"/>
            <a:ext cx="7315200" cy="452596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dirty="0" smtClean="0">
                <a:ea typeface="ＭＳ Ｐゴシック" pitchFamily="34" charset="-128"/>
              </a:rPr>
              <a:t>5.  True or False: During IM training with this population, it is a good idea to have multiple activities on hand to incorporate into IM tasks.</a:t>
            </a:r>
          </a:p>
          <a:p>
            <a:pPr marL="465138" indent="-465138" eaLnBrk="1" hangingPunct="1">
              <a:buFont typeface="Arial" pitchFamily="34" charset="0"/>
              <a:buNone/>
            </a:pPr>
            <a:endParaRPr lang="en-US" dirty="0" smtClean="0">
              <a:ea typeface="ＭＳ Ｐゴシック" pitchFamily="34" charset="-128"/>
            </a:endParaRPr>
          </a:p>
          <a:p>
            <a:pPr marL="465138" indent="-465138" eaLnBrk="1" hangingPunct="1">
              <a:buFont typeface="Arial" pitchFamily="34" charset="0"/>
              <a:buNone/>
            </a:pPr>
            <a:endParaRPr lang="en-US" dirty="0" smtClean="0">
              <a:ea typeface="ＭＳ Ｐゴシック" pitchFamily="34" charset="-128"/>
            </a:endParaRPr>
          </a:p>
          <a:p>
            <a:pPr marL="465138" indent="-465138" eaLnBrk="1" hangingPunct="1"/>
            <a:r>
              <a:rPr lang="en-US" dirty="0" smtClean="0">
                <a:ea typeface="ＭＳ Ｐゴシック" pitchFamily="34" charset="-128"/>
              </a:rPr>
              <a:t>Answer: True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Key to IM Success: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1676400" y="1676400"/>
            <a:ext cx="7010400" cy="3429000"/>
          </a:xfrm>
        </p:spPr>
        <p:txBody>
          <a:bodyPr/>
          <a:lstStyle/>
          <a:p>
            <a:pPr marL="465138" indent="-465138" eaLnBrk="1" hangingPunct="1"/>
            <a:r>
              <a:rPr lang="en-US" dirty="0" smtClean="0">
                <a:ea typeface="ＭＳ Ｐゴシック" pitchFamily="34" charset="-128"/>
              </a:rPr>
              <a:t>Modify for Engagement!</a:t>
            </a:r>
          </a:p>
          <a:p>
            <a:pPr marL="465138" indent="-465138" eaLnBrk="1" hangingPunct="1"/>
            <a:r>
              <a:rPr lang="en-US" dirty="0" smtClean="0">
                <a:ea typeface="ＭＳ Ｐゴシック" pitchFamily="34" charset="-128"/>
              </a:rPr>
              <a:t>Be Spontaneous for Novelty!</a:t>
            </a:r>
          </a:p>
          <a:p>
            <a:pPr marL="465138" indent="-465138" eaLnBrk="1" hangingPunct="1"/>
            <a:r>
              <a:rPr lang="en-US" dirty="0" smtClean="0">
                <a:ea typeface="ＭＳ Ｐゴシック" pitchFamily="34" charset="-128"/>
              </a:rPr>
              <a:t>Increase repetition for </a:t>
            </a:r>
          </a:p>
          <a:p>
            <a:pPr marL="465138" indent="-465138" eaLnBrk="1" hangingPunct="1">
              <a:buFont typeface="Arial" pitchFamily="34" charset="0"/>
              <a:buNone/>
            </a:pPr>
            <a:r>
              <a:rPr lang="en-US" dirty="0" smtClean="0">
                <a:ea typeface="ＭＳ Ｐゴシック" pitchFamily="34" charset="-128"/>
              </a:rPr>
              <a:t>    Synaptic growth!</a:t>
            </a:r>
          </a:p>
        </p:txBody>
      </p:sp>
      <p:sp>
        <p:nvSpPr>
          <p:cNvPr id="21507" name="Rectangle 2"/>
          <p:cNvSpPr>
            <a:spLocks/>
          </p:cNvSpPr>
          <p:nvPr/>
        </p:nvSpPr>
        <p:spPr bwMode="auto">
          <a:xfrm>
            <a:off x="714375" y="3527425"/>
            <a:ext cx="551815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80000"/>
              </a:lnSpc>
              <a:buClr>
                <a:srgbClr val="000000"/>
              </a:buClr>
              <a:buSzPct val="125000"/>
            </a:pPr>
            <a:endParaRPr lang="en-US" sz="4500">
              <a:latin typeface="Tw Cen MT" pitchFamily="34" charset="0"/>
            </a:endParaRPr>
          </a:p>
        </p:txBody>
      </p:sp>
      <p:pic>
        <p:nvPicPr>
          <p:cNvPr id="16388" name="Picture 6" descr="C:\Users\BrainFocus1\AppData\Local\Microsoft\Windows\Temporary Internet Files\Content.IE5\F2ARZTUM\MC90002755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647950"/>
            <a:ext cx="2438400" cy="3371850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Techniques for Success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4294967295"/>
          </p:nvPr>
        </p:nvSpPr>
        <p:spPr>
          <a:xfrm>
            <a:off x="1447800" y="1676400"/>
            <a:ext cx="7696200" cy="4267200"/>
          </a:xfrm>
        </p:spPr>
        <p:txBody>
          <a:bodyPr/>
          <a:lstStyle/>
          <a:p>
            <a:pPr marL="465138" indent="-465138" eaLnBrk="1" hangingPunct="1"/>
            <a:r>
              <a:rPr lang="en-US" sz="2000" smtClean="0">
                <a:ea typeface="ＭＳ Ｐゴシック" pitchFamily="34" charset="-128"/>
              </a:rPr>
              <a:t>Positioning alternatives</a:t>
            </a:r>
          </a:p>
          <a:p>
            <a:pPr marL="465138" indent="-465138" eaLnBrk="1" hangingPunct="1"/>
            <a:r>
              <a:rPr lang="en-US" sz="2000" smtClean="0">
                <a:ea typeface="ＭＳ Ｐゴシック" pitchFamily="34" charset="-128"/>
              </a:rPr>
              <a:t>Physical Environment</a:t>
            </a:r>
          </a:p>
          <a:p>
            <a:pPr marL="465138" indent="-465138" eaLnBrk="1" hangingPunct="1"/>
            <a:r>
              <a:rPr lang="en-US" sz="2000" smtClean="0">
                <a:ea typeface="ＭＳ Ｐゴシック" pitchFamily="34" charset="-128"/>
              </a:rPr>
              <a:t>Sensory Environment</a:t>
            </a:r>
          </a:p>
          <a:p>
            <a:pPr marL="465138" indent="-465138" eaLnBrk="1" hangingPunct="1"/>
            <a:r>
              <a:rPr lang="en-US" sz="2000" smtClean="0">
                <a:ea typeface="ＭＳ Ｐゴシック" pitchFamily="34" charset="-128"/>
              </a:rPr>
              <a:t>Motivation Strategies</a:t>
            </a:r>
          </a:p>
          <a:p>
            <a:pPr marL="465138" indent="-465138" eaLnBrk="1" hangingPunct="1"/>
            <a:r>
              <a:rPr lang="en-US" sz="2000" smtClean="0">
                <a:ea typeface="ＭＳ Ｐゴシック" pitchFamily="34" charset="-128"/>
              </a:rPr>
              <a:t>Tempo/Timing variance</a:t>
            </a:r>
          </a:p>
          <a:p>
            <a:pPr marL="465138" indent="-465138" eaLnBrk="1" hangingPunct="1"/>
            <a:r>
              <a:rPr lang="en-US" sz="2000" smtClean="0">
                <a:ea typeface="ＭＳ Ｐゴシック" pitchFamily="34" charset="-128"/>
              </a:rPr>
              <a:t>Feedback Strategies</a:t>
            </a:r>
          </a:p>
          <a:p>
            <a:pPr marL="465138" indent="-465138" eaLnBrk="1" hangingPunct="1"/>
            <a:r>
              <a:rPr lang="en-US" sz="2000" smtClean="0">
                <a:ea typeface="ＭＳ Ｐゴシック" pitchFamily="34" charset="-128"/>
              </a:rPr>
              <a:t>Interpreting Data</a:t>
            </a:r>
          </a:p>
          <a:p>
            <a:pPr marL="465138" indent="-465138" eaLnBrk="1" hangingPunct="1"/>
            <a:r>
              <a:rPr lang="en-US" sz="2000" smtClean="0">
                <a:ea typeface="ＭＳ Ｐゴシック" pitchFamily="34" charset="-128"/>
              </a:rPr>
              <a:t>Pacing of activities and themes</a:t>
            </a:r>
          </a:p>
          <a:p>
            <a:pPr marL="465138" indent="-465138" eaLnBrk="1" hangingPunct="1"/>
            <a:r>
              <a:rPr lang="en-US" sz="2000" smtClean="0">
                <a:ea typeface="ＭＳ Ｐゴシック" pitchFamily="34" charset="-128"/>
              </a:rPr>
              <a:t>Duration of tasks and sessions</a:t>
            </a:r>
          </a:p>
          <a:p>
            <a:pPr marL="465138" indent="-465138" eaLnBrk="1" hangingPunct="1"/>
            <a:r>
              <a:rPr lang="en-US" sz="2000" smtClean="0">
                <a:solidFill>
                  <a:srgbClr val="FF0000"/>
                </a:solidFill>
                <a:ea typeface="ＭＳ Ｐゴシック" pitchFamily="34" charset="-128"/>
              </a:rPr>
              <a:t>Building Relationships – allowing control</a:t>
            </a:r>
          </a:p>
          <a:p>
            <a:pPr marL="465138" indent="-465138" eaLnBrk="1" hangingPunct="1"/>
            <a:r>
              <a:rPr lang="en-US" sz="2000" smtClean="0">
                <a:solidFill>
                  <a:srgbClr val="FF0000"/>
                </a:solidFill>
                <a:ea typeface="ＭＳ Ｐゴシック" pitchFamily="34" charset="-128"/>
              </a:rPr>
              <a:t>Switch choices and Access</a:t>
            </a:r>
          </a:p>
        </p:txBody>
      </p:sp>
      <p:pic>
        <p:nvPicPr>
          <p:cNvPr id="17412" name="Picture 6" descr="C:\Users\BrainFocus1\AppData\Local\Microsoft\Windows\Temporary Internet Files\Content.IE5\BQD6BJDE\MC90004040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676400"/>
            <a:ext cx="2741613" cy="2786063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9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Use of Interactive Metronome Systems in a Group Setting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Session 9 Goals&amp;quot;&quot;/&gt;&lt;property id=&quot;20307&quot; value=&quot;265&quot;/&gt;&lt;/object&gt;&lt;object type=&quot;3&quot; unique_id=&quot;10006&quot;&gt;&lt;property id=&quot;20148&quot; value=&quot;5&quot;/&gt;&lt;property id=&quot;20300&quot; value=&quot;Slide 3 - &amp;quot;Post-Test Review Session 8: Question 1&amp;quot;&quot;/&gt;&lt;property id=&quot;20307&quot; value=&quot;266&quot;/&gt;&lt;/object&gt;&lt;object type=&quot;3&quot; unique_id=&quot;10007&quot;&gt;&lt;property id=&quot;20148&quot; value=&quot;5&quot;/&gt;&lt;property id=&quot;20300&quot; value=&quot;Slide 4 - &amp;quot;Session 8: Question 2&amp;quot;&quot;/&gt;&lt;property id=&quot;20307&quot; value=&quot;267&quot;/&gt;&lt;/object&gt;&lt;object type=&quot;3&quot; unique_id=&quot;10008&quot;&gt;&lt;property id=&quot;20148&quot; value=&quot;5&quot;/&gt;&lt;property id=&quot;20300&quot; value=&quot;Slide 5 - &amp;quot;Session 8: Question 3&amp;quot;&quot;/&gt;&lt;property id=&quot;20307&quot; value=&quot;268&quot;/&gt;&lt;/object&gt;&lt;object type=&quot;3&quot; unique_id=&quot;10009&quot;&gt;&lt;property id=&quot;20148&quot; value=&quot;5&quot;/&gt;&lt;property id=&quot;20300&quot; value=&quot;Slide 6 - &amp;quot;Session 8: Question 4&amp;quot;&quot;/&gt;&lt;property id=&quot;20307&quot; value=&quot;269&quot;/&gt;&lt;/object&gt;&lt;object type=&quot;3&quot; unique_id=&quot;10010&quot;&gt;&lt;property id=&quot;20148&quot; value=&quot;5&quot;/&gt;&lt;property id=&quot;20300&quot; value=&quot;Slide 7 - &amp;quot;Session 8: Question 5&amp;quot;&quot;/&gt;&lt;property id=&quot;20307&quot; value=&quot;270&quot;/&gt;&lt;/object&gt;&lt;object type=&quot;3&quot; unique_id=&quot;10011&quot;&gt;&lt;property id=&quot;20148&quot; value=&quot;5&quot;/&gt;&lt;property id=&quot;20300&quot; value=&quot;Slide 8 - &amp;quot;The Key to IM Success:&amp;quot;&quot;/&gt;&lt;property id=&quot;20307&quot; value=&quot;271&quot;/&gt;&lt;/object&gt;&lt;object type=&quot;3&quot; unique_id=&quot;10012&quot;&gt;&lt;property id=&quot;20148&quot; value=&quot;5&quot;/&gt;&lt;property id=&quot;20300&quot; value=&quot;Slide 9 - &amp;quot;Techniques for Success&amp;quot;&quot;/&gt;&lt;property id=&quot;20307&quot; value=&quot;272&quot;/&gt;&lt;/object&gt;&lt;object type=&quot;3&quot; unique_id=&quot;10013&quot;&gt;&lt;property id=&quot;20148&quot; value=&quot;5&quot;/&gt;&lt;property id=&quot;20300&quot; value=&quot;Slide 10 - &amp;quot;Group IM – what a great idea!&amp;quot;&quot;/&gt;&lt;property id=&quot;20307&quot; value=&quot;258&quot;/&gt;&lt;/object&gt;&lt;object type=&quot;3&quot; unique_id=&quot;10014&quot;&gt;&lt;property id=&quot;20148&quot; value=&quot;5&quot;/&gt;&lt;property id=&quot;20300&quot; value=&quot;Slide 11 - &amp;quot;Student Skill Criteria for Group Selection&amp;quot;&quot;/&gt;&lt;property id=&quot;20307&quot; value=&quot;285&quot;/&gt;&lt;/object&gt;&lt;object type=&quot;3&quot; unique_id=&quot;10015&quot;&gt;&lt;property id=&quot;20148&quot; value=&quot;5&quot;/&gt;&lt;property id=&quot;20300&quot; value=&quot;Slide 12 - &amp;quot;Developing professional competency in preparation for IM group leadership&amp;quot;&quot;/&gt;&lt;property id=&quot;20307&quot; value=&quot;259&quot;/&gt;&lt;/object&gt;&lt;object type=&quot;3&quot; unique_id=&quot;10016&quot;&gt;&lt;property id=&quot;20148&quot; value=&quot;5&quot;/&gt;&lt;property id=&quot;20300&quot; value=&quot;Slide 13 - &amp;quot;Group Considerations: Professional Set up&amp;quot;&quot;/&gt;&lt;property id=&quot;20307&quot; value=&quot;261&quot;/&gt;&lt;/object&gt;&lt;object type=&quot;3&quot; unique_id=&quot;10017&quot;&gt;&lt;property id=&quot;20148&quot; value=&quot;5&quot;/&gt;&lt;property id=&quot;20300&quot; value=&quot;Slide 14 - &amp;quot;IM Group Analysis - 1&amp;quot;&quot;/&gt;&lt;property id=&quot;20307&quot; value=&quot;260&quot;/&gt;&lt;/object&gt;&lt;object type=&quot;3&quot; unique_id=&quot;10018&quot;&gt;&lt;property id=&quot;20148&quot; value=&quot;5&quot;/&gt;&lt;property id=&quot;20300&quot; value=&quot;Slide 15 - &amp;quot;Group Considerations: Assess the Following …&amp;quot;&quot;/&gt;&lt;property id=&quot;20307&quot; value=&quot;262&quot;/&gt;&lt;/object&gt;&lt;object type=&quot;3&quot; unique_id=&quot;10019&quot;&gt;&lt;property id=&quot;20148&quot; value=&quot;5&quot;/&gt;&lt;property id=&quot;20300&quot; value=&quot;Slide 16 - &amp;quot;IM Group Analysis – 2&amp;quot;&quot;/&gt;&lt;property id=&quot;20307&quot; value=&quot;286&quot;/&gt;&lt;/object&gt;&lt;object type=&quot;3&quot; unique_id=&quot;10020&quot;&gt;&lt;property id=&quot;20148&quot; value=&quot;5&quot;/&gt;&lt;property id=&quot;20300&quot; value=&quot;Slide 17 - &amp;quot;Student Dynamics:  Skills Involved in Group IM&amp;quot;&quot;/&gt;&lt;property id=&quot;20307&quot; value=&quot;263&quot;/&gt;&lt;/object&gt;&lt;object type=&quot;3&quot; unique_id=&quot;10021&quot;&gt;&lt;property id=&quot;20148&quot; value=&quot;5&quot;/&gt;&lt;property id=&quot;20300&quot; value=&quot;Slide 18 - &amp;quot;Peer support with multiple switch activity&amp;quot;&quot;/&gt;&lt;property id=&quot;20307&quot; value=&quot;281&quot;/&gt;&lt;/object&gt;&lt;object type=&quot;3&quot; unique_id=&quot;10022&quot;&gt;&lt;property id=&quot;20148&quot; value=&quot;5&quot;/&gt;&lt;property id=&quot;20300&quot; value=&quot;Slide 19 - &amp;quot;Student Dynamics:  Positive Observations&amp;quot;&quot;/&gt;&lt;property id=&quot;20307&quot; value=&quot;264&quot;/&gt;&lt;/object&gt;&lt;object type=&quot;3&quot; unique_id=&quot;10023&quot;&gt;&lt;property id=&quot;20148&quot; value=&quot;5&quot;/&gt;&lt;property id=&quot;20300&quot; value=&quot;Slide 20 - &amp;quot;Turn Taking with Siblings&amp;quot;&quot;/&gt;&lt;property id=&quot;20307&quot; value=&quot;282&quot;/&gt;&lt;/object&gt;&lt;object type=&quot;3&quot; unique_id=&quot;10024&quot;&gt;&lt;property id=&quot;20148&quot; value=&quot;5&quot;/&gt;&lt;property id=&quot;20300&quot; value=&quot;Slide 21 - &amp;quot;Student Dynamics: Significant Observations - Sensory&amp;quot;&quot;/&gt;&lt;property id=&quot;20307&quot; value=&quot;276&quot;/&gt;&lt;/object&gt;&lt;object type=&quot;3&quot; unique_id=&quot;10025&quot;&gt;&lt;property id=&quot;20148&quot; value=&quot;5&quot;/&gt;&lt;property id=&quot;20300&quot; value=&quot;Slide 22 - &amp;quot;Group IM in the  School Setting&amp;quot;&quot;/&gt;&lt;property id=&quot;20307&quot; value=&quot;289&quot;/&gt;&lt;/object&gt;&lt;object type=&quot;3&quot; unique_id=&quot;10026&quot;&gt;&lt;property id=&quot;20148&quot; value=&quot;5&quot;/&gt;&lt;property id=&quot;20300&quot; value=&quot;Slide 23 - &amp;quot;Embracing IM Groups – 1&amp;quot;&quot;/&gt;&lt;property id=&quot;20307&quot; value=&quot;287&quot;/&gt;&lt;/object&gt;&lt;object type=&quot;3&quot; unique_id=&quot;10027&quot;&gt;&lt;property id=&quot;20148&quot; value=&quot;5&quot;/&gt;&lt;property id=&quot;20300&quot; value=&quot;Slide 24 - &amp;quot;Embracing Group IM – 2&amp;quot;&quot;/&gt;&lt;property id=&quot;20307&quot; value=&quot;288&quot;/&gt;&lt;/object&gt;&lt;object type=&quot;3&quot; unique_id=&quot;10028&quot;&gt;&lt;property id=&quot;20148&quot; value=&quot;5&quot;/&gt;&lt;property id=&quot;20300&quot; value=&quot;Slide 25 - &amp;quot;The Business of Running Groups&amp;quot;&quot;/&gt;&lt;property id=&quot;20307&quot; value=&quot;284&quot;/&gt;&lt;/object&gt;&lt;object type=&quot;3&quot; unique_id=&quot;10029&quot;&gt;&lt;property id=&quot;20148&quot; value=&quot;5&quot;/&gt;&lt;property id=&quot;20300&quot; value=&quot;Slide 26 - &amp;quot;IM Group CSI…&amp;quot;&quot;/&gt;&lt;property id=&quot;20307&quot; value=&quot;280&quot;/&gt;&lt;/object&gt;&lt;object type=&quot;3&quot; unique_id=&quot;10030&quot;&gt;&lt;property id=&quot;20148&quot; value=&quot;5&quot;/&gt;&lt;property id=&quot;20300&quot; value=&quot;Slide 27 - &amp;quot;IM Study Group&amp;quot;&quot;/&gt;&lt;property id=&quot;20307&quot; value=&quot;279&quot;/&gt;&lt;/object&gt;&lt;object type=&quot;3&quot; unique_id=&quot;10031&quot;&gt;&lt;property id=&quot;20148&quot; value=&quot;5&quot;/&gt;&lt;property id=&quot;20300&quot; value=&quot;Slide 28 - &amp;quot;Review of Session 9 &amp;quot;&quot;/&gt;&lt;property id=&quot;20307&quot; value=&quot;277&quot;/&gt;&lt;/object&gt;&lt;object type=&quot;3&quot; unique_id=&quot;10032&quot;&gt;&lt;property id=&quot;20148&quot; value=&quot;5&quot;/&gt;&lt;property id=&quot;20300&quot; value=&quot;Slide 29&quot;/&gt;&lt;property id=&quot;20307&quot; value=&quot;274&quot;/&gt;&lt;/object&gt;&lt;object type=&quot;3&quot; unique_id=&quot;10033&quot;&gt;&lt;property id=&quot;20148&quot; value=&quot;5&quot;/&gt;&lt;property id=&quot;20300&quot; value=&quot;Slide 30 - &amp;quot;Homework for Session 9&amp;quot;&quot;/&gt;&lt;property id=&quot;20307&quot; value=&quot;275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22272</TotalTime>
  <Words>956</Words>
  <Application>Microsoft Macintosh PowerPoint</Application>
  <PresentationFormat>On-screen Show (4:3)</PresentationFormat>
  <Paragraphs>150</Paragraphs>
  <Slides>30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   CERTIFICATION &amp; COACHING:  IM PEDIATRIC BEST PRACTICES  MODULE 9: Use of Interactive Metronome Systems in a Group Setting</vt:lpstr>
      <vt:lpstr>Learning Objectives for Module 9</vt:lpstr>
      <vt:lpstr>Review of Post-Test from Module 8</vt:lpstr>
      <vt:lpstr>Review of Post-Test from Module 8</vt:lpstr>
      <vt:lpstr>Review of Post-Test from Module 8</vt:lpstr>
      <vt:lpstr> Review of Post-Test from Module 8</vt:lpstr>
      <vt:lpstr>Review of Post-Test from Module 8</vt:lpstr>
      <vt:lpstr>The Key to IM Success:</vt:lpstr>
      <vt:lpstr>Techniques for Success</vt:lpstr>
      <vt:lpstr>Group IM – what a great idea!</vt:lpstr>
      <vt:lpstr>Student Skill Criteria for Group Selection</vt:lpstr>
      <vt:lpstr>Developing professional competency in preparation for IM group leadership</vt:lpstr>
      <vt:lpstr>Group Considerations: Professional Set up</vt:lpstr>
      <vt:lpstr>IM Group Analysis - 1</vt:lpstr>
      <vt:lpstr>Group Considerations: Assess the Following …</vt:lpstr>
      <vt:lpstr>IM Group Analysis – 2</vt:lpstr>
      <vt:lpstr>Student Dynamics:  Skills Involved in Group IM</vt:lpstr>
      <vt:lpstr>Peer support with multiple switch activity</vt:lpstr>
      <vt:lpstr>Student Dynamics:  Positive Observations</vt:lpstr>
      <vt:lpstr>Turn Taking with Siblings</vt:lpstr>
      <vt:lpstr>Student Dynamics: Significant Observations - Sensory</vt:lpstr>
      <vt:lpstr>Group IM in the  School Setting</vt:lpstr>
      <vt:lpstr>Embracing IM Groups – 1</vt:lpstr>
      <vt:lpstr>Embracing Group IM – 2</vt:lpstr>
      <vt:lpstr>The Business of Running Groups</vt:lpstr>
      <vt:lpstr>IM Group CSI…</vt:lpstr>
      <vt:lpstr>IM Study Group</vt:lpstr>
      <vt:lpstr>Review of Module 9 Learning Objectives </vt:lpstr>
      <vt:lpstr>PowerPoint Presentation</vt:lpstr>
      <vt:lpstr>Module 9 Homework</vt:lpstr>
    </vt:vector>
  </TitlesOfParts>
  <Company>FIU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Dana McBride</dc:creator>
  <cp:lastModifiedBy>Christopher McElveen</cp:lastModifiedBy>
  <cp:revision>53</cp:revision>
  <dcterms:created xsi:type="dcterms:W3CDTF">2013-03-27T18:34:25Z</dcterms:created>
  <dcterms:modified xsi:type="dcterms:W3CDTF">2014-03-19T16:10:42Z</dcterms:modified>
</cp:coreProperties>
</file>