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ppt/slides/slide36.xml" ContentType="application/vnd.openxmlformats-officedocument.presentationml.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activeX/activeX3.xml" ContentType="application/vnd.ms-office.activeX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tags/tag68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68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Default Extension="gif" ContentType="image/gif"/>
  <Override PartName="/ppt/tags/tag128.xml" ContentType="application/vnd.openxmlformats-officedocument.presentationml.tags+xml"/>
  <Default Extension="vml" ContentType="application/vnd.openxmlformats-officedocument.vmlDrawing"/>
  <Override PartName="/ppt/tags/tag157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64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notesSlides/notesSlide4.xml" ContentType="application/vnd.openxmlformats-officedocument.presentationml.notesSlide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tags/tag160.xml" ContentType="application/vnd.openxmlformats-officedocument.presentationml.tags+xml"/>
  <Override PartName="/ppt/activeX/activeX4.xml" ContentType="application/vnd.ms-office.activeX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wmf" ContentType="image/x-wmf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47.xml" ContentType="application/vnd.openxmlformats-officedocument.presentationml.tags+xml"/>
  <Override PartName="/ppt/tags/tag165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tags/tag154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tags/tag161.xml" ContentType="application/vnd.openxmlformats-officedocument.presentationml.tags+xml"/>
  <Override PartName="/ppt/notesSlides/notesSlide5.xml" ContentType="application/vnd.openxmlformats-officedocument.presentationml.notesSlide+xml"/>
  <Override PartName="/ppt/tags/tag172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tags/tag150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tags/tag3.xml" ContentType="application/vnd.openxmlformats-officedocument.presentationml.tags+xml"/>
  <Default Extension="jpeg" ContentType="image/jpeg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activeX/activeX1.xml" ContentType="application/vnd.ms-office.activeX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9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66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55.xml" ContentType="application/vnd.openxmlformats-officedocument.presentationml.tags+xml"/>
  <Override PartName="/ppt/notesSlides/notesSlide6.xml" ContentType="application/vnd.openxmlformats-officedocument.presentationml.notesSlide+xml"/>
  <Override PartName="/ppt/tags/tag173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62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activeX/activeX2.xml" ContentType="application/vnd.ms-office.activeX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s/slide32.xml" ContentType="application/vnd.openxmlformats-officedocument.presentationml.slide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Default Extension="bin" ContentType="application/vnd.ms-office.activeX"/>
  <Override PartName="/ppt/notesSlides/notesSlide3.xml" ContentType="application/vnd.openxmlformats-officedocument.presentationml.notesSlide+xml"/>
  <Override PartName="/ppt/tags/tag141.xml" ContentType="application/vnd.openxmlformats-officedocument.presentationml.tag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341" r:id="rId9"/>
    <p:sldId id="340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42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21" r:id="rId33"/>
    <p:sldId id="322" r:id="rId34"/>
    <p:sldId id="323" r:id="rId35"/>
    <p:sldId id="324" r:id="rId36"/>
    <p:sldId id="325" r:id="rId37"/>
    <p:sldId id="326" r:id="rId38"/>
    <p:sldId id="327" r:id="rId39"/>
    <p:sldId id="328" r:id="rId40"/>
    <p:sldId id="329" r:id="rId41"/>
    <p:sldId id="330" r:id="rId42"/>
    <p:sldId id="331" r:id="rId43"/>
    <p:sldId id="332" r:id="rId44"/>
    <p:sldId id="333" r:id="rId45"/>
    <p:sldId id="338" r:id="rId46"/>
    <p:sldId id="335" r:id="rId47"/>
  </p:sldIdLst>
  <p:sldSz cx="9144000" cy="6858000" type="screen4x3"/>
  <p:notesSz cx="6858000" cy="9144000"/>
  <p:custDataLst>
    <p:tags r:id="rId5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8" autoAdjust="0"/>
    <p:restoredTop sz="89834" autoAdjust="0"/>
  </p:normalViewPr>
  <p:slideViewPr>
    <p:cSldViewPr>
      <p:cViewPr varScale="1">
        <p:scale>
          <a:sx n="65" d="100"/>
          <a:sy n="65" d="100"/>
        </p:scale>
        <p:origin x="-126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0FFCB-7AF2-42B8-97B1-5CE64E6B7647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BE3AB-01F4-45E0-AA7E-18CCDCFC4C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47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36CE2-D6A4-4C43-ADA9-BA2E8FF0458D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5F610-9FE2-3041-B56B-B6EAC447E1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132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 smtClean="0">
                <a:latin typeface="Marker Felt"/>
              </a:rPr>
              <a:t>Oral motor overflow </a:t>
            </a:r>
            <a:r>
              <a:rPr lang="en-US" smtClean="0">
                <a:latin typeface="Marker Felt"/>
              </a:rPr>
              <a:t>(tongue protrusion/jaw clenching/lip</a:t>
            </a:r>
          </a:p>
          <a:p>
            <a:r>
              <a:rPr lang="en-US" smtClean="0">
                <a:latin typeface="Marker Felt"/>
              </a:rPr>
              <a:t>chewing)</a:t>
            </a:r>
          </a:p>
          <a:p>
            <a:r>
              <a:rPr lang="en-US" b="1" smtClean="0">
                <a:latin typeface="Marker Felt"/>
              </a:rPr>
              <a:t>Sweating</a:t>
            </a:r>
          </a:p>
          <a:p>
            <a:r>
              <a:rPr lang="en-US" b="1" smtClean="0">
                <a:latin typeface="Marker Felt"/>
              </a:rPr>
              <a:t>Changes in skin color </a:t>
            </a:r>
            <a:r>
              <a:rPr lang="en-US" smtClean="0">
                <a:latin typeface="Marker Felt"/>
              </a:rPr>
              <a:t>(increase skin coloration to the neck and</a:t>
            </a:r>
          </a:p>
          <a:p>
            <a:r>
              <a:rPr lang="en-US" smtClean="0">
                <a:latin typeface="Marker Felt"/>
              </a:rPr>
              <a:t>face areas/increase pallor)</a:t>
            </a:r>
          </a:p>
          <a:p>
            <a:r>
              <a:rPr lang="en-US" b="1" smtClean="0">
                <a:latin typeface="Marker Felt"/>
              </a:rPr>
              <a:t>Marked increases/decreases in postural control </a:t>
            </a:r>
            <a:r>
              <a:rPr lang="en-US" smtClean="0">
                <a:latin typeface="Marker Felt"/>
              </a:rPr>
              <a:t>(head and neck</a:t>
            </a:r>
          </a:p>
          <a:p>
            <a:r>
              <a:rPr lang="en-US" smtClean="0">
                <a:latin typeface="Marker Felt"/>
              </a:rPr>
              <a:t>tightness or slumped/stacked postural patterns-sitting or lying</a:t>
            </a:r>
          </a:p>
          <a:p>
            <a:r>
              <a:rPr lang="en-US" smtClean="0">
                <a:latin typeface="Marker Felt"/>
              </a:rPr>
              <a:t>down on the floor, decreased participation)</a:t>
            </a:r>
          </a:p>
          <a:p>
            <a:r>
              <a:rPr lang="en-US" b="1" smtClean="0">
                <a:latin typeface="Marker Felt"/>
              </a:rPr>
              <a:t>Aversion to sensory input </a:t>
            </a:r>
            <a:r>
              <a:rPr lang="en-US" smtClean="0">
                <a:latin typeface="Marker Felt"/>
              </a:rPr>
              <a:t>(inability to tolerate wearing</a:t>
            </a:r>
          </a:p>
          <a:p>
            <a:r>
              <a:rPr lang="en-US" smtClean="0">
                <a:latin typeface="Marker Felt"/>
              </a:rPr>
              <a:t>headphones/inability to tolerate volume settings/inability to</a:t>
            </a:r>
          </a:p>
          <a:p>
            <a:r>
              <a:rPr lang="en-US" smtClean="0">
                <a:latin typeface="Marker Felt"/>
              </a:rPr>
              <a:t>attend to visual input)</a:t>
            </a:r>
          </a:p>
          <a:p>
            <a:r>
              <a:rPr lang="en-US" b="1" smtClean="0">
                <a:latin typeface="Marker Felt"/>
              </a:rPr>
              <a:t>Increases in motoric output </a:t>
            </a:r>
            <a:r>
              <a:rPr lang="en-US" smtClean="0">
                <a:latin typeface="Marker Felt"/>
              </a:rPr>
              <a:t>(pacing/fidgeting)</a:t>
            </a:r>
          </a:p>
          <a:p>
            <a:r>
              <a:rPr lang="en-US" b="1" smtClean="0">
                <a:latin typeface="Marker Felt"/>
              </a:rPr>
              <a:t>Changes in respiratory rates </a:t>
            </a:r>
            <a:r>
              <a:rPr lang="en-US" smtClean="0">
                <a:latin typeface="Marker Felt"/>
              </a:rPr>
              <a:t>(breath holding/increased</a:t>
            </a:r>
          </a:p>
          <a:p>
            <a:r>
              <a:rPr lang="en-US" smtClean="0">
                <a:latin typeface="Marker Felt"/>
              </a:rPr>
              <a:t>breathing patterns)</a:t>
            </a:r>
          </a:p>
          <a:p>
            <a:r>
              <a:rPr lang="en-US" b="1" smtClean="0">
                <a:latin typeface="Marker Felt"/>
              </a:rPr>
              <a:t>Increased fidgeting behaviors </a:t>
            </a:r>
            <a:r>
              <a:rPr lang="en-US" smtClean="0">
                <a:latin typeface="Marker Felt"/>
              </a:rPr>
              <a:t>(rubbing face/nose/eyes/body</a:t>
            </a:r>
          </a:p>
          <a:p>
            <a:r>
              <a:rPr lang="en-US" smtClean="0">
                <a:latin typeface="Marker Felt"/>
              </a:rPr>
              <a:t>parts)</a:t>
            </a:r>
          </a:p>
          <a:p>
            <a:r>
              <a:rPr lang="en-US" b="1" smtClean="0">
                <a:latin typeface="Marker Felt"/>
              </a:rPr>
              <a:t>Increased vocal distress </a:t>
            </a:r>
            <a:r>
              <a:rPr lang="en-US" smtClean="0">
                <a:latin typeface="Marker Felt"/>
              </a:rPr>
              <a:t>(grunting/sighing)</a:t>
            </a:r>
          </a:p>
          <a:p>
            <a:r>
              <a:rPr lang="en-US" b="1" smtClean="0">
                <a:latin typeface="Marker Felt"/>
              </a:rPr>
              <a:t>Increased verbal distress </a:t>
            </a:r>
            <a:r>
              <a:rPr lang="en-US" smtClean="0">
                <a:latin typeface="Marker Felt"/>
              </a:rPr>
              <a:t>(requests for help, to cease activity)</a:t>
            </a:r>
          </a:p>
          <a:p>
            <a:r>
              <a:rPr lang="en-US" b="1" smtClean="0">
                <a:latin typeface="Marker Felt"/>
              </a:rPr>
              <a:t>Decreased attention/engagement</a:t>
            </a: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fld id="{67A18078-3A9C-4641-9F44-D4632951827B}" type="slidenum">
              <a:rPr lang="en-US"/>
              <a:pPr eaLnBrk="1" hangingPunct="1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3439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6592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30 – Turn-taking during IM training.mp4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5F610-9FE2-3041-B56B-B6EAC447E18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9635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40 – blending sensory activities.mp4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5F610-9FE2-3041-B56B-B6EAC447E18A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1844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41 – blending sports interests.mp4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5F610-9FE2-3041-B56B-B6EAC447E18A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0763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42 – Turn</a:t>
            </a:r>
            <a:r>
              <a:rPr lang="en-US" baseline="0" dirty="0" smtClean="0"/>
              <a:t> taking.mp4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5F610-9FE2-3041-B56B-B6EAC447E18A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281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3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981200" y="1295400"/>
            <a:ext cx="64770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552700" y="3051175"/>
            <a:ext cx="5334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7602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8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686104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33000">
                <a:schemeClr val="accent1">
                  <a:lumMod val="20000"/>
                  <a:lumOff val="80000"/>
                  <a:alpha val="55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1371600" y="1600200"/>
            <a:ext cx="7315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6668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686104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33000">
                <a:schemeClr val="accent1">
                  <a:lumMod val="20000"/>
                  <a:lumOff val="80000"/>
                  <a:alpha val="55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918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686104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33000">
                <a:schemeClr val="accent1">
                  <a:lumMod val="20000"/>
                  <a:lumOff val="80000"/>
                  <a:alpha val="55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322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9990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95588"/>
            <a:ext cx="6705600" cy="124532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95401"/>
            <a:ext cx="6705600" cy="1371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544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1600200" y="1600201"/>
            <a:ext cx="35814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334000" y="1600201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6091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371600" y="1535113"/>
            <a:ext cx="3505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371600" y="2174875"/>
            <a:ext cx="3505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5105400" y="1535113"/>
            <a:ext cx="3581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5105400" y="2174875"/>
            <a:ext cx="3581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3239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2977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922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0"/>
            <a:ext cx="44196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18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962400"/>
            <a:ext cx="67818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9800" y="304800"/>
            <a:ext cx="6781800" cy="3578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4529138"/>
            <a:ext cx="67818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580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1371600" y="0"/>
            <a:ext cx="7315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1676400" y="1295400"/>
            <a:ext cx="7010400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CB192-BDB8-4BA2-8D80-79235139538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822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i="0" u="none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i="0" u="none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2.wdp"/><Relationship Id="rId3" Type="http://schemas.openxmlformats.org/officeDocument/2006/relationships/tags" Target="../tags/tag76.xml"/><Relationship Id="rId7" Type="http://schemas.openxmlformats.org/officeDocument/2006/relationships/image" Target="../media/image9.wmf"/><Relationship Id="rId12" Type="http://schemas.openxmlformats.org/officeDocument/2006/relationships/image" Target="../media/image13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8.gif"/><Relationship Id="rId11" Type="http://schemas.openxmlformats.org/officeDocument/2006/relationships/image" Target="../media/image12.wmf"/><Relationship Id="rId5" Type="http://schemas.openxmlformats.org/officeDocument/2006/relationships/image" Target="../media/image7.wmf"/><Relationship Id="rId10" Type="http://schemas.openxmlformats.org/officeDocument/2006/relationships/image" Target="../media/image11.wmf"/><Relationship Id="rId4" Type="http://schemas.openxmlformats.org/officeDocument/2006/relationships/slideLayout" Target="../slideLayouts/slideLayout2.xml"/><Relationship Id="rId9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image" Target="../media/image24.wmf"/><Relationship Id="rId3" Type="http://schemas.openxmlformats.org/officeDocument/2006/relationships/image" Target="../media/image15.png"/><Relationship Id="rId7" Type="http://schemas.openxmlformats.org/officeDocument/2006/relationships/image" Target="../media/image18.gif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9.xml"/><Relationship Id="rId6" Type="http://schemas.openxmlformats.org/officeDocument/2006/relationships/image" Target="../media/image17.gif"/><Relationship Id="rId11" Type="http://schemas.openxmlformats.org/officeDocument/2006/relationships/image" Target="../media/image22.wmf"/><Relationship Id="rId5" Type="http://schemas.openxmlformats.org/officeDocument/2006/relationships/image" Target="../media/image16.wmf"/><Relationship Id="rId10" Type="http://schemas.openxmlformats.org/officeDocument/2006/relationships/image" Target="../media/image21.wmf"/><Relationship Id="rId4" Type="http://schemas.microsoft.com/office/2007/relationships/hdphoto" Target="../media/hdphoto3.wdp"/><Relationship Id="rId9" Type="http://schemas.openxmlformats.org/officeDocument/2006/relationships/image" Target="../media/image20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4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tags" Target="../tags/tag90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10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9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97.xml"/><Relationship Id="rId4" Type="http://schemas.openxmlformats.org/officeDocument/2006/relationships/tags" Target="../tags/tag9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33.jpe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32.jpeg"/><Relationship Id="rId5" Type="http://schemas.openxmlformats.org/officeDocument/2006/relationships/slideLayout" Target="../slideLayouts/slideLayout10.xml"/><Relationship Id="rId4" Type="http://schemas.openxmlformats.org/officeDocument/2006/relationships/tags" Target="../tags/tag10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7" Type="http://schemas.openxmlformats.org/officeDocument/2006/relationships/image" Target="../media/image35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34.jpeg"/><Relationship Id="rId5" Type="http://schemas.openxmlformats.org/officeDocument/2006/relationships/slideLayout" Target="../slideLayouts/slideLayout10.xml"/><Relationship Id="rId4" Type="http://schemas.openxmlformats.org/officeDocument/2006/relationships/tags" Target="../tags/tag10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image" Target="../media/image38.jpe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37.jpe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1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41.jpeg"/><Relationship Id="rId5" Type="http://schemas.openxmlformats.org/officeDocument/2006/relationships/tags" Target="../tags/tag116.xml"/><Relationship Id="rId10" Type="http://schemas.openxmlformats.org/officeDocument/2006/relationships/image" Target="../media/image40.jpeg"/><Relationship Id="rId4" Type="http://schemas.openxmlformats.org/officeDocument/2006/relationships/tags" Target="../tags/tag115.xml"/><Relationship Id="rId9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7" Type="http://schemas.openxmlformats.org/officeDocument/2006/relationships/image" Target="../media/image43.jpeg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42.jpe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tags" Target="../tags/tag127.xml"/><Relationship Id="rId7" Type="http://schemas.openxmlformats.org/officeDocument/2006/relationships/image" Target="../media/image46.jpe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image" Target="../media/image45.jpeg"/><Relationship Id="rId5" Type="http://schemas.openxmlformats.org/officeDocument/2006/relationships/slideLayout" Target="../slideLayouts/slideLayout10.xml"/><Relationship Id="rId4" Type="http://schemas.openxmlformats.org/officeDocument/2006/relationships/tags" Target="../tags/tag1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0.xml"/><Relationship Id="rId4" Type="http://schemas.openxmlformats.org/officeDocument/2006/relationships/control" Target="../activeX/activeX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tags" Target="../tags/tag157.xml"/><Relationship Id="rId7" Type="http://schemas.openxmlformats.org/officeDocument/2006/relationships/image" Target="../media/image66.jpe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image" Target="../media/image65.jpe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5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0.xml"/><Relationship Id="rId4" Type="http://schemas.openxmlformats.org/officeDocument/2006/relationships/control" Target="../activeX/activeX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0.xml"/><Relationship Id="rId4" Type="http://schemas.openxmlformats.org/officeDocument/2006/relationships/control" Target="../activeX/activeX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0.xml"/><Relationship Id="rId4" Type="http://schemas.openxmlformats.org/officeDocument/2006/relationships/control" Target="../activeX/activeX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4" Type="http://schemas.openxmlformats.org/officeDocument/2006/relationships/image" Target="../media/image7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4.xml"/><Relationship Id="rId1" Type="http://schemas.openxmlformats.org/officeDocument/2006/relationships/tags" Target="../tags/tag17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3.wmf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4.wmf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371600" y="838200"/>
            <a:ext cx="7010400" cy="2590800"/>
          </a:xfrm>
        </p:spPr>
        <p:txBody>
          <a:bodyPr>
            <a:noAutofit/>
          </a:bodyPr>
          <a:lstStyle/>
          <a:p>
            <a:r>
              <a:rPr lang="en-US" sz="3200" u="sng" dirty="0"/>
              <a:t>CERTIFICATION AND COACHING:</a:t>
            </a:r>
            <a:br>
              <a:rPr lang="en-US" sz="3200" u="sng" dirty="0"/>
            </a:br>
            <a:r>
              <a:rPr lang="en-US" sz="3200" u="sng" dirty="0"/>
              <a:t> IM PEDIATRIC BEST PRACTICES</a:t>
            </a:r>
            <a:r>
              <a:rPr lang="en-US" sz="4000" u="sng" dirty="0"/>
              <a:t/>
            </a:r>
            <a:br>
              <a:rPr lang="en-US" sz="4000" u="sng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MODULE 2: MODIFYING </a:t>
            </a:r>
            <a:r>
              <a:rPr lang="en-US" sz="4000" dirty="0"/>
              <a:t>IM </a:t>
            </a:r>
            <a:r>
              <a:rPr lang="en-US" sz="4000" dirty="0" smtClean="0"/>
              <a:t>TO PEDIATRIC POPULATIONS</a:t>
            </a:r>
            <a:endParaRPr lang="en-US" sz="40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362200" y="3733800"/>
            <a:ext cx="5029200" cy="1066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0D5A50"/>
                </a:solidFill>
              </a:rPr>
              <a:t>By Mary Jones, OTR/L, </a:t>
            </a:r>
            <a:r>
              <a:rPr lang="en-US" dirty="0" err="1" smtClean="0">
                <a:solidFill>
                  <a:srgbClr val="0D5A50"/>
                </a:solidFill>
              </a:rPr>
              <a:t>DipCOT</a:t>
            </a:r>
            <a:r>
              <a:rPr lang="en-US" dirty="0" smtClean="0">
                <a:solidFill>
                  <a:srgbClr val="0D5A50"/>
                </a:solidFill>
              </a:rPr>
              <a:t>, </a:t>
            </a:r>
          </a:p>
          <a:p>
            <a:r>
              <a:rPr lang="en-US" dirty="0" smtClean="0">
                <a:solidFill>
                  <a:srgbClr val="0D5A50"/>
                </a:solidFill>
              </a:rPr>
              <a:t>Sensational Kids, LLC</a:t>
            </a:r>
          </a:p>
          <a:p>
            <a:r>
              <a:rPr lang="en-US" dirty="0" smtClean="0">
                <a:solidFill>
                  <a:srgbClr val="0D5A50"/>
                </a:solidFill>
              </a:rPr>
              <a:t>Brain Focus International</a:t>
            </a:r>
            <a:r>
              <a:rPr lang="en-US" smtClean="0">
                <a:solidFill>
                  <a:srgbClr val="0D5A50"/>
                </a:solidFill>
              </a:rPr>
              <a:t>, Inc.</a:t>
            </a:r>
            <a:endParaRPr lang="en-US" dirty="0" smtClean="0">
              <a:solidFill>
                <a:srgbClr val="0D5A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45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1371600" y="0"/>
            <a:ext cx="7315200" cy="1447800"/>
          </a:xfrm>
        </p:spPr>
        <p:txBody>
          <a:bodyPr>
            <a:normAutofit/>
          </a:bodyPr>
          <a:lstStyle/>
          <a:p>
            <a:r>
              <a:rPr lang="en-US" dirty="0" smtClean="0"/>
              <a:t>Modifying IM activities...</a:t>
            </a:r>
            <a:br>
              <a:rPr lang="en-US" dirty="0" smtClean="0"/>
            </a:br>
            <a:r>
              <a:rPr lang="en-US" dirty="0" smtClean="0"/>
              <a:t>Physical environments</a:t>
            </a:r>
            <a:endParaRPr lang="en-US" dirty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676400" y="1524000"/>
            <a:ext cx="7010400" cy="3810000"/>
          </a:xfrm>
        </p:spPr>
        <p:txBody>
          <a:bodyPr/>
          <a:lstStyle/>
          <a:p>
            <a:r>
              <a:rPr lang="en-US" dirty="0" smtClean="0"/>
              <a:t>Size of room/space</a:t>
            </a:r>
          </a:p>
          <a:p>
            <a:r>
              <a:rPr lang="en-US" dirty="0" smtClean="0"/>
              <a:t>Seating options</a:t>
            </a:r>
          </a:p>
          <a:p>
            <a:r>
              <a:rPr lang="en-US" dirty="0" smtClean="0"/>
              <a:t>Lighting options</a:t>
            </a:r>
          </a:p>
          <a:p>
            <a:r>
              <a:rPr lang="en-US" dirty="0" smtClean="0"/>
              <a:t>Available wall space </a:t>
            </a:r>
          </a:p>
          <a:p>
            <a:r>
              <a:rPr lang="en-US" dirty="0" smtClean="0"/>
              <a:t>Available floor space </a:t>
            </a:r>
          </a:p>
          <a:p>
            <a:r>
              <a:rPr lang="en-US" dirty="0" smtClean="0"/>
              <a:t>Storage for small/large items</a:t>
            </a:r>
          </a:p>
        </p:txBody>
      </p:sp>
      <p:pic>
        <p:nvPicPr>
          <p:cNvPr id="7172" name="Picture 3"/>
          <p:cNvPicPr>
            <a:picLocks noChangeArrowheads="1"/>
          </p:cNvPicPr>
          <p:nvPr>
            <p:custDataLst>
              <p:tags r:id="rId3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1752600"/>
            <a:ext cx="2705695" cy="2482453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70366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Critical Thinking: </a:t>
            </a:r>
            <a:br>
              <a:rPr lang="en-US" sz="4000" dirty="0" smtClean="0"/>
            </a:br>
            <a:r>
              <a:rPr lang="en-US" sz="4000" dirty="0" smtClean="0"/>
              <a:t>Preferences of the child</a:t>
            </a:r>
            <a:endParaRPr lang="en-US" sz="40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828800" y="1295400"/>
            <a:ext cx="6858000" cy="3810001"/>
          </a:xfrm>
        </p:spPr>
        <p:txBody>
          <a:bodyPr/>
          <a:lstStyle/>
          <a:p>
            <a:pPr marL="457200" indent="-457200"/>
            <a:r>
              <a:rPr lang="en-US" dirty="0" smtClean="0"/>
              <a:t>Interests of the child</a:t>
            </a:r>
          </a:p>
          <a:p>
            <a:pPr marL="457200" indent="-457200"/>
            <a:r>
              <a:rPr lang="en-US" dirty="0" smtClean="0"/>
              <a:t>Sensory parameters</a:t>
            </a:r>
          </a:p>
          <a:p>
            <a:pPr marL="457200" indent="-457200"/>
            <a:r>
              <a:rPr lang="en-US" dirty="0" smtClean="0"/>
              <a:t>Physical abilities</a:t>
            </a:r>
          </a:p>
          <a:p>
            <a:pPr marL="457200" indent="-457200"/>
            <a:r>
              <a:rPr lang="en-US" dirty="0" smtClean="0"/>
              <a:t>Emotional tolerance</a:t>
            </a:r>
          </a:p>
          <a:p>
            <a:pPr marL="457200" indent="-457200"/>
            <a:r>
              <a:rPr lang="en-US" dirty="0" smtClean="0"/>
              <a:t>Engagement</a:t>
            </a: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0800" y="2743200"/>
            <a:ext cx="2057400" cy="295236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4083538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Useful Items for Modification Kit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Colored tape</a:t>
            </a:r>
          </a:p>
          <a:p>
            <a:r>
              <a:rPr lang="en-US" dirty="0" smtClean="0"/>
              <a:t>Self-adhesive Velcro strips</a:t>
            </a:r>
          </a:p>
          <a:p>
            <a:r>
              <a:rPr lang="en-US" dirty="0" smtClean="0"/>
              <a:t>Non-slip matting</a:t>
            </a:r>
          </a:p>
          <a:p>
            <a:r>
              <a:rPr lang="en-US" dirty="0" smtClean="0"/>
              <a:t>Various textured/sized balls</a:t>
            </a:r>
          </a:p>
          <a:p>
            <a:r>
              <a:rPr lang="en-US" dirty="0" smtClean="0"/>
              <a:t>Visual timer</a:t>
            </a:r>
          </a:p>
          <a:p>
            <a:r>
              <a:rPr lang="en-US" dirty="0" smtClean="0"/>
              <a:t>Balloons</a:t>
            </a:r>
          </a:p>
          <a:p>
            <a:r>
              <a:rPr lang="en-US" dirty="0" smtClean="0"/>
              <a:t>Bubbles</a:t>
            </a:r>
          </a:p>
          <a:p>
            <a:r>
              <a:rPr lang="en-US" dirty="0" smtClean="0"/>
              <a:t>Stickers</a:t>
            </a:r>
          </a:p>
          <a:p>
            <a:r>
              <a:rPr lang="en-US" dirty="0" err="1" smtClean="0"/>
              <a:t>Chewables</a:t>
            </a:r>
            <a:endParaRPr lang="en-US" dirty="0" smtClean="0"/>
          </a:p>
          <a:p>
            <a:r>
              <a:rPr lang="en-US" dirty="0" err="1" smtClean="0"/>
              <a:t>Suckables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4339" name="Rectangle 3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4787429" y="2406551"/>
            <a:ext cx="3607594" cy="2544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80000"/>
              </a:lnSpc>
              <a:buClr>
                <a:srgbClr val="727272"/>
              </a:buClr>
              <a:buSzPct val="125000"/>
              <a:buFont typeface="Zapf Dingbats"/>
              <a:buChar char="✴"/>
            </a:pPr>
            <a:endParaRPr lang="en-US">
              <a:solidFill>
                <a:schemeClr val="tx2"/>
              </a:solidFill>
              <a:ea typeface="Marker Felt"/>
              <a:cs typeface="Marker Felt"/>
            </a:endParaRPr>
          </a:p>
        </p:txBody>
      </p:sp>
      <p:pic>
        <p:nvPicPr>
          <p:cNvPr id="14341" name="Picture 6" descr="C:\Users\BrainFocus1\AppData\Local\Microsoft\Windows\Temporary Internet Files\Content.IE5\BQD6BJDE\MC9002321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8557" y="2819400"/>
            <a:ext cx="1262435" cy="129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C:\Users\BrainFocus1\AppData\Local\Microsoft\Windows\Temporary Internet Files\Content.IE5\HNKHN620\MM900283634[1]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8967" y="1282526"/>
            <a:ext cx="1595066" cy="11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 descr="C:\Users\BrainFocus1\AppData\Local\Microsoft\Windows\Temporary Internet Files\Content.IE5\HNKHN620\MC900215944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7897" y="4839333"/>
            <a:ext cx="1553766" cy="92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1" descr="C:\Users\BrainFocus1\AppData\Local\Microsoft\Windows\Temporary Internet Files\Content.IE5\20RDPH8Q\MP900384718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505" b="97475" l="3500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5672" y="3236673"/>
            <a:ext cx="1339453" cy="1323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2" descr="C:\Users\BrainFocus1\AppData\Local\Microsoft\Windows\Temporary Internet Files\Content.IE5\20RDPH8Q\MC900229641[1].w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8410" y="4784490"/>
            <a:ext cx="1280294" cy="1038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dmcbride\AppData\Local\Microsoft\Windows\Temporary Internet Files\Content.IE5\63Q48BM9\MC900331495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6527" y="3279618"/>
            <a:ext cx="1228253" cy="179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mcbride\AppData\Local\Microsoft\Windows\Temporary Internet Files\Content.IE5\GCOBMTW0\MP900384729[1]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762" b="100000" l="2377" r="983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7897" y="916037"/>
            <a:ext cx="1553766" cy="298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47600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Content Placeholder 3" descr="photo.JPG"/>
          <p:cNvPicPr>
            <a:picLocks noGrp="1" noChangeAspect="1"/>
          </p:cNvPicPr>
          <p:nvPr>
            <p:ph idx="4294967295"/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447800" y="1447800"/>
            <a:ext cx="6232922" cy="4674691"/>
          </a:xfrm>
          <a:prstGeom prst="roundRect">
            <a:avLst/>
          </a:prstGeom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>
            <p:custDataLst>
              <p:tags r:id="rId2"/>
            </p:custDataLst>
          </p:nvPr>
        </p:nvSpPr>
        <p:spPr>
          <a:xfrm>
            <a:off x="1371600" y="3810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</a:rPr>
              <a:t>Compatibility Switch Choices </a:t>
            </a:r>
            <a:endParaRPr lang="en-US" sz="4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4239325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2362200" y="1010208"/>
            <a:ext cx="6324600" cy="42672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Variety of switches/triggers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Cable splitters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Portable speakers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Variety of headphones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Soft squishy bug toys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Selection of small kids toys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Silk scarves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Ball on a string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Flashlights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Word/Letter/Picture flash cards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Soft knit gloves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Sanitizing hand wipes</a:t>
            </a:r>
            <a:endParaRPr lang="en-US" dirty="0"/>
          </a:p>
        </p:txBody>
      </p:sp>
      <p:pic>
        <p:nvPicPr>
          <p:cNvPr id="16387" name="Picture 5" descr="C:\Users\BrainFocus1\AppData\Local\Microsoft\Windows\Temporary Internet Files\Content.IE5\HNKHN620\MP900402143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5743" b="94257" l="9864" r="89796">
                        <a14:foregroundMark x1="71088" y1="21622" x2="71088" y2="21622"/>
                        <a14:foregroundMark x1="65306" y1="19932" x2="62245" y2="19595"/>
                        <a14:foregroundMark x1="41156" y1="12838" x2="37075" y2="11824"/>
                        <a14:foregroundMark x1="29252" y1="11824" x2="29252" y2="11824"/>
                        <a14:foregroundMark x1="30272" y1="10811" x2="30272" y2="10811"/>
                        <a14:foregroundMark x1="27211" y1="10811" x2="25170" y2="10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3656" y="214312"/>
            <a:ext cx="1971229" cy="1982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 descr="C:\Users\BrainFocus1\AppData\Local\Microsoft\Windows\Temporary Internet Files\Content.IE5\F2ARZTUM\MC900138351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2305" y="5387449"/>
            <a:ext cx="2325068" cy="91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7" descr="C:\Users\BrainFocus1\AppData\Local\Microsoft\Windows\Temporary Internet Files\Content.IE5\HNKHN620\MM900283653[1]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63" y="4339828"/>
            <a:ext cx="1269132" cy="1138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8" descr="C:\Users\BrainFocus1\AppData\Local\Microsoft\Windows\Temporary Internet Files\Content.IE5\F2ARZTUM\MM900236486[1]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4297" y="4179094"/>
            <a:ext cx="1486793" cy="148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9" descr="C:\Users\BrainFocus1\AppData\Local\Microsoft\Windows\Temporary Internet Files\Content.IE5\HNKHN620\MC900232424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1" y="2035969"/>
            <a:ext cx="948779" cy="130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0" descr="C:\Users\BrainFocus1\AppData\Local\Microsoft\Windows\Temporary Internet Files\Content.IE5\F2ARZTUM\MC900232432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532" y="482203"/>
            <a:ext cx="975568" cy="1302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1" descr="C:\Users\BrainFocus1\AppData\Local\Microsoft\Windows\Temporary Internet Files\Content.IE5\HNKHN620\MC900098019[1].w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1453" y="2518172"/>
            <a:ext cx="1128490" cy="1251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2" descr="C:\Users\BrainFocus1\AppData\Local\Microsoft\Windows\Temporary Internet Files\Content.IE5\F2ARZTUM\MC900355365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109" y="3321844"/>
            <a:ext cx="1263551" cy="126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3" descr="C:\Users\BrainFocus1\AppData\Local\Microsoft\Windows\Temporary Internet Files\Content.IE5\HNKHN620\MC900232726[1]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485" y="4982766"/>
            <a:ext cx="862831" cy="131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4" descr="C:\Users\BrainFocus1\AppData\Local\Microsoft\Windows\Temporary Internet Files\Content.IE5\BQD6BJDE\MC900232147[1]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62" y="2571750"/>
            <a:ext cx="1321594" cy="14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5858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Larger items to consider:</a:t>
            </a:r>
            <a:endParaRPr lang="en-US" dirty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81200" y="1295400"/>
            <a:ext cx="6629400" cy="3810001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Hopper or rebounder trampoline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Bosu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Balance disc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Therapy ball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Aeromat</a:t>
            </a:r>
            <a:r>
              <a:rPr lang="en-US" dirty="0" smtClean="0"/>
              <a:t> or large foam cushions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Weighted balls (3-5#)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Mop handles/trekking poles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Weighted items (i.e., vest, blanket, bean bags)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Portable sports equipment (i.e., baseball bat, hockey stick, etc.)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Portable floor mat</a:t>
            </a:r>
            <a:endParaRPr lang="en-US" dirty="0"/>
          </a:p>
        </p:txBody>
      </p:sp>
      <p:pic>
        <p:nvPicPr>
          <p:cNvPr id="17412" name="Picture 4" descr="C:\Users\BrainFocus1\AppData\Local\Microsoft\Windows\Temporary Internet Files\Content.IE5\20RDPH8Q\MC90035494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7234" y="2411016"/>
            <a:ext cx="2041550" cy="8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C:\Users\BrainFocus1\AppData\Local\Microsoft\Windows\Temporary Internet Files\Content.IE5\F2ARZTUM\MC90028896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09600"/>
            <a:ext cx="1028031" cy="1513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C:\Users\BrainFocus1\AppData\Local\Microsoft\Windows\Temporary Internet Files\Content.IE5\F2ARZTUM\MC900439929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797" y="5304234"/>
            <a:ext cx="2138660" cy="1125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C:\Users\BrainFocus1\AppData\Local\Microsoft\Windows\Temporary Internet Files\Content.IE5\BQD6BJDE\MP900406820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546041"/>
            <a:ext cx="1148918" cy="1437083"/>
          </a:xfrm>
          <a:prstGeom prst="roundRect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10" descr="C:\Users\BrainFocus1\AppData\Local\Microsoft\Windows\Temporary Internet Files\Content.IE5\20RDPH8Q\MC900057488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0026" y="4571441"/>
            <a:ext cx="2037085" cy="146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9294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Sensory Modulation Considerations</a:t>
            </a:r>
            <a:endParaRPr lang="en-US" sz="3200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676400" y="990601"/>
            <a:ext cx="7010400" cy="403860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sz="1800" dirty="0" smtClean="0"/>
              <a:t>Sensory modulators are mechanisms that help to define and control a child's sensory environment to facilitate attention/learning. These can be either child-led or facilitated through the provider. (i.e., calming measures such as decreased stimulation in the environment, increased pressure through use of weighted vest, positioning, activity structure, etc.)</a:t>
            </a:r>
          </a:p>
          <a:p>
            <a:pPr>
              <a:lnSpc>
                <a:spcPct val="120000"/>
              </a:lnSpc>
            </a:pPr>
            <a:r>
              <a:rPr lang="en-US" sz="1800" u="sng" dirty="0" smtClean="0"/>
              <a:t>Sensory modulation </a:t>
            </a:r>
            <a:r>
              <a:rPr lang="en-US" sz="1800" dirty="0" smtClean="0"/>
              <a:t>- </a:t>
            </a:r>
            <a:r>
              <a:rPr lang="en-US" sz="1800" b="0" dirty="0" smtClean="0"/>
              <a:t>observe for a child's ability to take in and balance out their sensory worlds</a:t>
            </a:r>
          </a:p>
          <a:p>
            <a:pPr>
              <a:lnSpc>
                <a:spcPct val="120000"/>
              </a:lnSpc>
            </a:pPr>
            <a:r>
              <a:rPr lang="en-US" sz="1800" u="sng" dirty="0" smtClean="0"/>
              <a:t>Behavioral regulation </a:t>
            </a:r>
            <a:r>
              <a:rPr lang="en-US" sz="1800" dirty="0" smtClean="0"/>
              <a:t>- </a:t>
            </a:r>
            <a:r>
              <a:rPr lang="en-US" sz="1800" b="0" dirty="0" smtClean="0"/>
              <a:t>observe for a child's ability to apply sensory modulation skills to age appropriate behaviors</a:t>
            </a:r>
          </a:p>
          <a:p>
            <a:pPr>
              <a:lnSpc>
                <a:spcPct val="120000"/>
              </a:lnSpc>
            </a:pPr>
            <a:r>
              <a:rPr lang="en-US" sz="1800" u="sng" dirty="0" smtClean="0"/>
              <a:t>Achieving a “ready alert state” </a:t>
            </a:r>
            <a:r>
              <a:rPr lang="en-US" sz="1800" dirty="0" smtClean="0"/>
              <a:t>- </a:t>
            </a:r>
            <a:r>
              <a:rPr lang="en-US" sz="1800" b="0" dirty="0" smtClean="0"/>
              <a:t>observe for a child's optimum state of organization and readiness to adapt to new challenges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xmlns="" val="1182141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Sensory Modifiers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371600" y="1143001"/>
            <a:ext cx="7315200" cy="3810000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20000"/>
              </a:lnSpc>
            </a:pPr>
            <a:r>
              <a:rPr lang="en-US" sz="1800" dirty="0" smtClean="0"/>
              <a:t>Lighting – </a:t>
            </a:r>
            <a:r>
              <a:rPr lang="en-US" sz="1800" b="0" dirty="0" smtClean="0"/>
              <a:t>too bright, too dim, reflective glare from flooring or mirrors, flickering from fluorescents, shadows, glare from the sun</a:t>
            </a:r>
          </a:p>
          <a:p>
            <a:pPr marL="457200" indent="-457200">
              <a:lnSpc>
                <a:spcPct val="120000"/>
              </a:lnSpc>
            </a:pPr>
            <a:r>
              <a:rPr lang="en-US" sz="1800" dirty="0" smtClean="0"/>
              <a:t>Space – </a:t>
            </a:r>
            <a:r>
              <a:rPr lang="en-US" sz="1800" b="0" dirty="0" smtClean="0"/>
              <a:t>too large, too confining, too cluttered, too much visual information, too noisy, too busy</a:t>
            </a:r>
          </a:p>
          <a:p>
            <a:pPr marL="457200" indent="-457200">
              <a:lnSpc>
                <a:spcPct val="120000"/>
              </a:lnSpc>
            </a:pPr>
            <a:r>
              <a:rPr lang="en-US" sz="1800" dirty="0" smtClean="0"/>
              <a:t>Sounds </a:t>
            </a:r>
            <a:r>
              <a:rPr lang="en-US" sz="1800" b="0" dirty="0" smtClean="0"/>
              <a:t>– too loud, too quiet, a clock ticking, a tap dripping, a fridge buzzing, background noises, high traffic area (people and vehicles), overhead paging systems</a:t>
            </a:r>
          </a:p>
          <a:p>
            <a:pPr marL="457200" indent="-457200">
              <a:lnSpc>
                <a:spcPct val="120000"/>
              </a:lnSpc>
            </a:pPr>
            <a:r>
              <a:rPr lang="en-US" sz="1800" dirty="0" smtClean="0"/>
              <a:t>Surfaces – </a:t>
            </a:r>
            <a:r>
              <a:rPr lang="en-US" sz="1800" b="0" dirty="0" smtClean="0"/>
              <a:t>too soft, too hard, too rough, too smooth, too slippery, too cluttered</a:t>
            </a:r>
          </a:p>
          <a:p>
            <a:pPr marL="457200" indent="-457200">
              <a:lnSpc>
                <a:spcPct val="120000"/>
              </a:lnSpc>
            </a:pPr>
            <a:r>
              <a:rPr lang="en-US" sz="1800" dirty="0" smtClean="0"/>
              <a:t>Scents – </a:t>
            </a:r>
            <a:r>
              <a:rPr lang="en-US" sz="1800" b="0" dirty="0" smtClean="0"/>
              <a:t>noxious smells, musty smells, perfumes, non-preferred food smells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xmlns="" val="3262526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71600" y="228600"/>
            <a:ext cx="73152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Signs of Distress/Fatigue/Overload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55419750"/>
              </p:ext>
            </p:extLst>
          </p:nvPr>
        </p:nvGraphicFramePr>
        <p:xfrm>
          <a:off x="1866900" y="1676400"/>
          <a:ext cx="6324600" cy="3615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4600"/>
              </a:tblGrid>
              <a:tr h="35569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Oral motor overflow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Sweating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Changes in skin color 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Marked increases/decreases in postural control 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Aversion to sensory input 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Increases in motor output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Changes in respiratory rates 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Increased fidgeting behaviors 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Increased vocal distress 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Increased verbal distress 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Decreased attention/engagement</a:t>
                      </a:r>
                    </a:p>
                    <a:p>
                      <a:pPr algn="ctr"/>
                      <a:endParaRPr lang="en-US" sz="1300" dirty="0"/>
                    </a:p>
                  </a:txBody>
                  <a:tcPr marL="64294" marR="64294" marT="32147" marB="3214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33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19200" y="1524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sz="4200" dirty="0"/>
              <a:t>Modification Examples: </a:t>
            </a:r>
            <a:r>
              <a:rPr lang="en-US" sz="4200" dirty="0" smtClean="0"/>
              <a:t/>
            </a:r>
            <a:br>
              <a:rPr lang="en-US" sz="4200" dirty="0" smtClean="0"/>
            </a:br>
            <a:r>
              <a:rPr lang="en-US" sz="4200" dirty="0" smtClean="0"/>
              <a:t>Setting </a:t>
            </a:r>
            <a:r>
              <a:rPr lang="en-US" sz="4200" dirty="0"/>
              <a:t>up Physical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1066800" y="5181600"/>
            <a:ext cx="3733800" cy="106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Creating a </a:t>
            </a:r>
            <a:r>
              <a:rPr lang="en-US" sz="2500" dirty="0" smtClean="0"/>
              <a:t>small space</a:t>
            </a:r>
            <a:endParaRPr lang="en-US" sz="25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4294967295"/>
            <p:custDataLst>
              <p:tags r:id="rId3"/>
            </p:custDataLst>
          </p:nvPr>
        </p:nvSpPr>
        <p:spPr>
          <a:xfrm>
            <a:off x="4876800" y="5181600"/>
            <a:ext cx="4038600" cy="129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Customizing a fun space to a child’s sensory </a:t>
            </a:r>
            <a:r>
              <a:rPr lang="en-US" sz="2500" dirty="0" smtClean="0"/>
              <a:t>needs</a:t>
            </a:r>
            <a:endParaRPr lang="en-US" sz="2500" dirty="0"/>
          </a:p>
        </p:txBody>
      </p:sp>
      <p:pic>
        <p:nvPicPr>
          <p:cNvPr id="12291" name="Picture 2" descr="G:\PBP COACHING 2012\2007_0907bestpractice2007\2007_0907bestpractice20070008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38300" y="1752600"/>
            <a:ext cx="2590800" cy="3246967"/>
          </a:xfrm>
          <a:prstGeom prst="round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 descr="G:\PBP COACHING 2012\2007_0907bestpractice2007\2007_0907bestpractice20070028.JP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5663005" y="1775883"/>
            <a:ext cx="2466190" cy="3200400"/>
          </a:xfrm>
          <a:prstGeom prst="roundRect">
            <a:avLst/>
          </a:prstGeom>
          <a:ln w="38100" cap="sq"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09059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Outcome Goals for Module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676400" y="1295400"/>
            <a:ext cx="7010400" cy="38100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Homework assignment review and post-test from previous module.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Modification </a:t>
            </a:r>
            <a:r>
              <a:rPr lang="en-US" dirty="0"/>
              <a:t>t</a:t>
            </a:r>
            <a:r>
              <a:rPr lang="en-US" dirty="0" smtClean="0"/>
              <a:t>ools for setting up physical environments and sensory environments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Examples of sensory modifications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Examples of setting up physical </a:t>
            </a:r>
            <a:br>
              <a:rPr lang="en-US" dirty="0" smtClean="0"/>
            </a:br>
            <a:r>
              <a:rPr lang="en-US" dirty="0" smtClean="0"/>
              <a:t>environment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Review of module 2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Preparation for module 2 homework</a:t>
            </a:r>
            <a:endParaRPr lang="en-US" dirty="0"/>
          </a:p>
        </p:txBody>
      </p:sp>
      <p:pic>
        <p:nvPicPr>
          <p:cNvPr id="10" name="Picture 3" descr="C:\Users\BrainFocus1\AppData\Local\Microsoft\Windows\Temporary Internet Files\Content.IE5\HNKHN620\MC900303038[1]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07" b="3127"/>
          <a:stretch/>
        </p:blipFill>
        <p:spPr bwMode="auto">
          <a:xfrm>
            <a:off x="6477000" y="3352800"/>
            <a:ext cx="2122603" cy="2415138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2856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Modifying Physical Tasks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u="sng" dirty="0" smtClean="0"/>
              <a:t>Upper Body IM Task +</a:t>
            </a:r>
            <a:endParaRPr lang="en-U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 smtClean="0"/>
              <a:t>Stabilize posture in bean bag</a:t>
            </a:r>
          </a:p>
          <a:p>
            <a:r>
              <a:rPr lang="en-US" dirty="0" smtClean="0"/>
              <a:t>Promote lower body balance tasks</a:t>
            </a:r>
          </a:p>
          <a:p>
            <a:r>
              <a:rPr lang="en-US" dirty="0" smtClean="0"/>
              <a:t>Add dynamic lower body tasks</a:t>
            </a:r>
          </a:p>
          <a:p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 u="sng" dirty="0" smtClean="0"/>
              <a:t>Lower Body IM Task +</a:t>
            </a:r>
            <a:endParaRPr lang="en-US" u="sn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en-US" dirty="0" smtClean="0"/>
              <a:t>Upper body sequencing task</a:t>
            </a:r>
          </a:p>
          <a:p>
            <a:r>
              <a:rPr lang="en-US" dirty="0" smtClean="0"/>
              <a:t>Ball on a string tasks</a:t>
            </a:r>
          </a:p>
          <a:p>
            <a:r>
              <a:rPr lang="en-US" dirty="0" smtClean="0"/>
              <a:t>Throw/catch ball sequence</a:t>
            </a:r>
          </a:p>
          <a:p>
            <a:r>
              <a:rPr lang="en-US" dirty="0" smtClean="0"/>
              <a:t>Combine with Wii Sports (i.e. basketball)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768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PBP COACHING 2012\11-09 rescue 077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1000" y="2554784"/>
            <a:ext cx="4518422" cy="3388816"/>
          </a:xfrm>
          <a:prstGeom prst="round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5" name="Picture 3" descr="G:\PBP COACHING 2012\11-09 rescue 079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304503"/>
            <a:ext cx="4000500" cy="3000375"/>
          </a:xfrm>
          <a:prstGeom prst="round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4625102" y="457200"/>
            <a:ext cx="4114800" cy="198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u="sng" dirty="0" smtClean="0"/>
              <a:t>Defining personal space </a:t>
            </a:r>
          </a:p>
          <a:p>
            <a:pPr marL="0" indent="0">
              <a:buNone/>
            </a:pPr>
            <a:r>
              <a:rPr lang="en-US" sz="2400" dirty="0" smtClean="0"/>
              <a:t>(also useful are traditional carpet squares; colored spots; totes; tubs and boxes)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4294967295"/>
            <p:custDataLst>
              <p:tags r:id="rId4"/>
            </p:custDataLst>
          </p:nvPr>
        </p:nvSpPr>
        <p:spPr>
          <a:xfrm>
            <a:off x="152400" y="3505200"/>
            <a:ext cx="3982641" cy="1600200"/>
          </a:xfrm>
        </p:spPr>
        <p:txBody>
          <a:bodyPr/>
          <a:lstStyle/>
          <a:p>
            <a:pPr marL="0" indent="0">
              <a:buNone/>
            </a:pPr>
            <a:r>
              <a:rPr lang="en-US" sz="2400" u="sng" dirty="0" smtClean="0"/>
              <a:t>Increasing balance challenge </a:t>
            </a:r>
            <a:r>
              <a:rPr lang="en-US" sz="2400" dirty="0" smtClean="0"/>
              <a:t>within defined space.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725094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PBP COACHING 2012\IMG_5744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4672" y="857250"/>
            <a:ext cx="2625328" cy="3500438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9" name="Picture 3" descr="G:\PBP COACHING 2012\IMG_5785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9156" y="1446610"/>
            <a:ext cx="3335238" cy="4446984"/>
          </a:xfrm>
          <a:prstGeom prst="round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556" name="Text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 flipH="1">
            <a:off x="4572000" y="635421"/>
            <a:ext cx="3536156" cy="58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r>
              <a:rPr lang="en-US" sz="17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Stabilizing balance disc for modified IM challenge</a:t>
            </a:r>
          </a:p>
        </p:txBody>
      </p:sp>
      <p:sp>
        <p:nvSpPr>
          <p:cNvPr id="23557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84672" y="4648200"/>
            <a:ext cx="2625328" cy="84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/>
          <a:p>
            <a:r>
              <a:rPr lang="en-US" sz="1700" b="1" dirty="0">
                <a:solidFill>
                  <a:schemeClr val="accent6">
                    <a:lumMod val="50000"/>
                  </a:schemeClr>
                </a:solidFill>
              </a:rPr>
              <a:t>Dynamic balance activities with </a:t>
            </a:r>
            <a:r>
              <a:rPr lang="en-US" sz="1700" b="1" dirty="0" err="1">
                <a:solidFill>
                  <a:schemeClr val="accent6">
                    <a:lumMod val="50000"/>
                  </a:schemeClr>
                </a:solidFill>
              </a:rPr>
              <a:t>Bosu</a:t>
            </a:r>
            <a:r>
              <a:rPr lang="en-US" sz="1700" b="1" dirty="0">
                <a:solidFill>
                  <a:schemeClr val="accent6">
                    <a:lumMod val="50000"/>
                  </a:schemeClr>
                </a:solidFill>
              </a:rPr>
              <a:t> (half ball on a platform)</a:t>
            </a:r>
          </a:p>
        </p:txBody>
      </p:sp>
    </p:spTree>
    <p:extLst>
      <p:ext uri="{BB962C8B-B14F-4D97-AF65-F5344CB8AC3E}">
        <p14:creationId xmlns:p14="http://schemas.microsoft.com/office/powerpoint/2010/main" xmlns="" val="755162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1"/>
            </p:custDataLst>
          </p:nvPr>
        </p:nvSpPr>
        <p:spPr>
          <a:xfrm>
            <a:off x="3962400" y="1600201"/>
            <a:ext cx="4953000" cy="3428999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en-US" u="sng" dirty="0" smtClean="0"/>
              <a:t>Multi-tasking during IM </a:t>
            </a:r>
            <a:r>
              <a:rPr lang="en-US" dirty="0" smtClean="0"/>
              <a:t>– snack time or lunchtime  during tap mat activities.  When adding challenge, keep a close eye on: duration; tempo; volume settings and signs of a child’s fatigue.</a:t>
            </a:r>
          </a:p>
          <a:p>
            <a:endParaRPr lang="en-US" dirty="0"/>
          </a:p>
        </p:txBody>
      </p:sp>
      <p:pic>
        <p:nvPicPr>
          <p:cNvPr id="7" name="Picture 3" descr="C:\Users\BrainFocus1\Documents\PBP COACHING PICTURES\[012944].jpg"/>
          <p:cNvPicPr>
            <a:picLocks noGrp="1" noChangeAspect="1" noChangeArrowheads="1"/>
          </p:cNvPicPr>
          <p:nvPr>
            <p:ph sz="half" idx="1"/>
            <p:custDataLst>
              <p:tags r:id="rId2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066800"/>
            <a:ext cx="2756490" cy="4233182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60571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BrainFocus1\Documents\PBP COACHING PICTURES\[012887]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" y="642938"/>
            <a:ext cx="2786063" cy="4281785"/>
          </a:xfrm>
          <a:prstGeom prst="round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7" name="Picture 3" descr="C:\Users\BrainFocus1\Documents\PBP COACHING PICTURES\[012891]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5" y="642938"/>
            <a:ext cx="4515074" cy="3975943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604" name="Text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00062" y="5073423"/>
            <a:ext cx="2839641" cy="84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r>
              <a:rPr lang="en-US" sz="17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IM challenge with peer </a:t>
            </a:r>
            <a:r>
              <a:rPr lang="en-US" sz="17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– one to work; one to support and then switch!</a:t>
            </a:r>
          </a:p>
        </p:txBody>
      </p:sp>
      <p:sp>
        <p:nvSpPr>
          <p:cNvPr id="25605" name="Text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50531" y="4800600"/>
            <a:ext cx="4286250" cy="111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r>
              <a:rPr lang="en-US" sz="17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Concurrent IM task with rhythm activity </a:t>
            </a:r>
            <a:r>
              <a:rPr lang="en-US" sz="17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– use speakers at the same time as headphones and involve non-IM students in rhythm activities on the same beat.</a:t>
            </a:r>
          </a:p>
        </p:txBody>
      </p:sp>
    </p:spTree>
    <p:extLst>
      <p:ext uri="{BB962C8B-B14F-4D97-AF65-F5344CB8AC3E}">
        <p14:creationId xmlns:p14="http://schemas.microsoft.com/office/powerpoint/2010/main" xmlns="" val="1504748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BrainFocus1\Documents\PBP COACHING PICTURES\[012892]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321469"/>
            <a:ext cx="2369716" cy="4193605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1" name="Picture 3" descr="C:\Users\BrainFocus1\Documents\PBP COACHING PICTURES\[012893]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81598" y="1676400"/>
            <a:ext cx="2933402" cy="4125516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2" name="Picture 4" descr="C:\Users\BrainFocus1\Documents\PBP COACHING PICTURES\[012894]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873427" y="803672"/>
            <a:ext cx="2965773" cy="4125516"/>
          </a:xfrm>
          <a:prstGeom prst="round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629" name="Text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81599" y="482203"/>
            <a:ext cx="2933402" cy="92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Postural Stability Activities</a:t>
            </a:r>
          </a:p>
        </p:txBody>
      </p:sp>
      <p:sp>
        <p:nvSpPr>
          <p:cNvPr id="26630" name="Text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638229"/>
            <a:ext cx="2217316" cy="84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r>
              <a:rPr lang="en-US" sz="17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Rotation through shoulder and pelvic girdles.</a:t>
            </a:r>
          </a:p>
        </p:txBody>
      </p:sp>
      <p:sp>
        <p:nvSpPr>
          <p:cNvPr id="26631" name="Text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971800" y="5943600"/>
            <a:ext cx="2778919" cy="58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r>
              <a:rPr lang="en-US" sz="17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Anterior pelvic tilt with</a:t>
            </a:r>
          </a:p>
          <a:p>
            <a:pPr eaLnBrk="1" hangingPunct="1"/>
            <a:r>
              <a:rPr lang="en-US" sz="17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upright stability</a:t>
            </a:r>
          </a:p>
        </p:txBody>
      </p:sp>
      <p:sp>
        <p:nvSpPr>
          <p:cNvPr id="26632" name="Text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072187" y="5060157"/>
            <a:ext cx="2590727" cy="58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r>
              <a:rPr lang="en-US" sz="17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Segmentation through upper body/lower body.</a:t>
            </a:r>
          </a:p>
        </p:txBody>
      </p:sp>
    </p:spTree>
    <p:extLst>
      <p:ext uri="{BB962C8B-B14F-4D97-AF65-F5344CB8AC3E}">
        <p14:creationId xmlns:p14="http://schemas.microsoft.com/office/powerpoint/2010/main" xmlns="" val="2821965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BrainFocus1\Documents\PBP COACHING PICTURES\[012913]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304800"/>
            <a:ext cx="3484811" cy="4018359"/>
          </a:xfrm>
          <a:prstGeom prst="round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5" name="Picture 3" descr="C:\Users\BrainFocus1\Documents\PBP COACHING PICTURES\[012914]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0600" y="1524000"/>
            <a:ext cx="3731494" cy="4500563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652" name="Text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9600" y="4572000"/>
            <a:ext cx="3484811" cy="98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Prone with upper extremity weight-bearing; ball tap onto button switch.  </a:t>
            </a:r>
          </a:p>
        </p:txBody>
      </p:sp>
      <p:sp>
        <p:nvSpPr>
          <p:cNvPr id="27653" name="Text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800600" y="685800"/>
            <a:ext cx="3731494" cy="680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Resistance tummy time with ball challenge!</a:t>
            </a:r>
          </a:p>
        </p:txBody>
      </p:sp>
    </p:spTree>
    <p:extLst>
      <p:ext uri="{BB962C8B-B14F-4D97-AF65-F5344CB8AC3E}">
        <p14:creationId xmlns:p14="http://schemas.microsoft.com/office/powerpoint/2010/main" xmlns="" val="1821337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:\PBP COACHING 2012\11-09 rescue 412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1078" y="416719"/>
            <a:ext cx="3536156" cy="3469184"/>
          </a:xfrm>
          <a:prstGeom prst="round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1371600" y="4191000"/>
            <a:ext cx="7315200" cy="16764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u="sng" dirty="0" smtClean="0"/>
              <a:t>Triggers in motion </a:t>
            </a:r>
            <a:r>
              <a:rPr lang="en-US" dirty="0" smtClean="0"/>
              <a:t>– dangle or hang wireless switches or place wired switches on a moving target.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9646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:\PBP COACHING 2012\IMG_6652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7954" y="2250281"/>
            <a:ext cx="2168798" cy="3161109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07" name="Picture 3" descr="G:\PBP COACHING 2012\IMG_6654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54016" y="2625328"/>
            <a:ext cx="2143125" cy="3161109"/>
          </a:xfrm>
          <a:prstGeom prst="round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08" name="Picture 5" descr="G:\PBP COACHING 2012\IMG_6655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25765" y="2143125"/>
            <a:ext cx="2425527" cy="3161109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701" name="Title 4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066800" y="609600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Use of wall space to create a vertical cross-hemispheric sequence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(wired or wireless switches may be taped gently to a wall or door surface) 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xmlns="" val="4192034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G:\PBP COACHING 2012\2007_0907bestpractice2007\2007_0907bestpractice20070004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8600" y="2590800"/>
            <a:ext cx="4643438" cy="3482578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1" name="Picture 2" descr="G:\PBP COACHING 2012\2007_0907bestpractice2007\2007_0907bestpractice20070002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457200"/>
            <a:ext cx="3857625" cy="2893219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724" name="Text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72001" y="642937"/>
            <a:ext cx="4191000" cy="178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algn="ctr" eaLnBrk="1" hangingPunct="1"/>
            <a:r>
              <a:rPr lang="en-US" sz="28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Modified Expectations</a:t>
            </a:r>
          </a:p>
          <a:p>
            <a:pPr algn="ctr" eaLnBrk="1" hangingPunct="1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(home based) </a:t>
            </a:r>
          </a:p>
          <a:p>
            <a:pPr algn="ctr" eaLnBrk="1" hangingPunct="1"/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Can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I still do my IM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/>
            </a:r>
            <a:b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while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you are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resting?!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5403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Review of Post-Test from Module 1</a:t>
            </a:r>
            <a:endParaRPr lang="en-US" sz="3600" dirty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>
            <a:normAutofit fontScale="62500" lnSpcReduction="20000"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Which list is accurate in describing the four steps that are essential for incorporating IM into pediatric practice?</a:t>
            </a:r>
          </a:p>
          <a:p>
            <a:pPr marL="857250" lvl="2" indent="-457200">
              <a:lnSpc>
                <a:spcPct val="120000"/>
              </a:lnSpc>
              <a:buFont typeface="+mj-lt"/>
              <a:buAutoNum type="alphaLcParenR"/>
            </a:pPr>
            <a:r>
              <a:rPr lang="en-US" dirty="0" smtClean="0"/>
              <a:t>Creativity; flexibility; embracing the principles of the IM systems; using a specific protocol for each diagnosis</a:t>
            </a:r>
          </a:p>
          <a:p>
            <a:pPr marL="857250" lvl="2" indent="-457200">
              <a:lnSpc>
                <a:spcPct val="120000"/>
              </a:lnSpc>
              <a:buFont typeface="+mj-lt"/>
              <a:buAutoNum type="alphaLcParenR"/>
            </a:pPr>
            <a:r>
              <a:rPr lang="en-US" dirty="0" smtClean="0"/>
              <a:t>Using age-specific templates for IM training; flexibility; using a specific protocol for each diagnosis; thinking ‘outside the box’</a:t>
            </a:r>
          </a:p>
          <a:p>
            <a:pPr marL="857250" lvl="2" indent="-457200">
              <a:lnSpc>
                <a:spcPct val="120000"/>
              </a:lnSpc>
              <a:buFont typeface="+mj-lt"/>
              <a:buAutoNum type="alphaLcParenR"/>
            </a:pPr>
            <a:r>
              <a:rPr lang="en-US" dirty="0" smtClean="0"/>
              <a:t>Flexibility; Creativity; embracing the principles of the IM systems; being comfortable thinking ‘outside the box’</a:t>
            </a:r>
          </a:p>
          <a:p>
            <a:pPr marL="857250" lvl="2" indent="-457200">
              <a:lnSpc>
                <a:spcPct val="120000"/>
              </a:lnSpc>
              <a:buFont typeface="+mj-lt"/>
              <a:buAutoNum type="alphaLcParenR"/>
            </a:pPr>
            <a:r>
              <a:rPr lang="en-US" dirty="0" smtClean="0"/>
              <a:t>Creativity; flexibility; exclusively using the Regular training exercises 1-13; making sure each client completes all assignments within each session.</a:t>
            </a:r>
          </a:p>
          <a:p>
            <a:pPr marL="457200" indent="-457200">
              <a:lnSpc>
                <a:spcPct val="120000"/>
              </a:lnSpc>
              <a:buNone/>
            </a:pPr>
            <a:endParaRPr lang="en-US" dirty="0" smtClean="0"/>
          </a:p>
          <a:p>
            <a:pPr marL="457200" indent="-457200">
              <a:lnSpc>
                <a:spcPct val="120000"/>
              </a:lnSpc>
            </a:pPr>
            <a:r>
              <a:rPr lang="en-US" dirty="0" smtClean="0"/>
              <a:t>Answer: C</a:t>
            </a:r>
          </a:p>
        </p:txBody>
      </p:sp>
    </p:spTree>
    <p:extLst>
      <p:ext uri="{BB962C8B-B14F-4D97-AF65-F5344CB8AC3E}">
        <p14:creationId xmlns:p14="http://schemas.microsoft.com/office/powerpoint/2010/main" xmlns="" val="1249651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:\PBP COACHING 2012\IMG_6816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3589" y="1906130"/>
            <a:ext cx="3268266" cy="3856509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5" name="Picture 3" descr="G:\PBP COACHING 2012\IMG_6817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1948" y="1905000"/>
            <a:ext cx="3367652" cy="3858768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748" name="Title 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990600" y="2286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sz="3400" u="sng" dirty="0"/>
              <a:t>Creating </a:t>
            </a:r>
            <a:r>
              <a:rPr lang="en-US" sz="3400" u="sng" dirty="0" smtClean="0"/>
              <a:t>Playful Environments </a:t>
            </a:r>
            <a:r>
              <a:rPr lang="en-US" sz="3400" u="sng" dirty="0"/>
              <a:t>with IM </a:t>
            </a:r>
            <a:r>
              <a:rPr lang="en-US" sz="3100" dirty="0"/>
              <a:t>(below one classroom cave with 4 chairs; 1 desk; two blankets and 4 weights)</a:t>
            </a: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xmlns="" val="3319658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371600" y="2286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Turn Taking – </a:t>
            </a:r>
            <a:br>
              <a:rPr lang="en-US" dirty="0" smtClean="0"/>
            </a:br>
            <a:r>
              <a:rPr lang="en-US" sz="3100" dirty="0"/>
              <a:t>impacts both physical and sensory set up</a:t>
            </a:r>
          </a:p>
        </p:txBody>
      </p:sp>
      <p:sp>
        <p:nvSpPr>
          <p:cNvPr id="4" name="TextBox 3"/>
          <p:cNvSpPr txBox="1"/>
          <p:nvPr>
            <p:custDataLst>
              <p:tags r:id="rId3"/>
            </p:custDataLst>
          </p:nvPr>
        </p:nvSpPr>
        <p:spPr>
          <a:xfrm>
            <a:off x="3314700" y="57912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Movie: Slide </a:t>
            </a:r>
            <a:r>
              <a:rPr lang="en-US" dirty="0" smtClean="0"/>
              <a:t>31 </a:t>
            </a:r>
            <a:r>
              <a:rPr lang="en-US" dirty="0" smtClean="0"/>
              <a:t>– Turn-taking…</a:t>
            </a:r>
            <a:endParaRPr lang="en-US" dirty="0"/>
          </a:p>
        </p:txBody>
      </p:sp>
    </p:spTree>
    <p:controls>
      <p:control spid="1028" name="ShockwaveFlash1" r:id="rId4" imgW="4572000" imgH="3429000"/>
    </p:controls>
    <p:extLst>
      <p:ext uri="{BB962C8B-B14F-4D97-AF65-F5344CB8AC3E}">
        <p14:creationId xmlns:p14="http://schemas.microsoft.com/office/powerpoint/2010/main" xmlns="" val="3498086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G:\PBP COACHING 2012\11-09 rescue 265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3734" y="1631156"/>
            <a:ext cx="2973586" cy="3964781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27" name="Picture 3" descr="G:\PBP COACHING 2012\11-09 rescue 299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68515" y="1524000"/>
            <a:ext cx="3094137" cy="4125516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3796" name="Title 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143000" y="304800"/>
            <a:ext cx="7315200" cy="1143000"/>
          </a:xfrm>
        </p:spPr>
        <p:txBody>
          <a:bodyPr/>
          <a:lstStyle/>
          <a:p>
            <a:r>
              <a:rPr lang="en-US" sz="4600" dirty="0"/>
              <a:t>Sensory Environment</a:t>
            </a:r>
          </a:p>
        </p:txBody>
      </p:sp>
    </p:spTree>
    <p:extLst>
      <p:ext uri="{BB962C8B-B14F-4D97-AF65-F5344CB8AC3E}">
        <p14:creationId xmlns:p14="http://schemas.microsoft.com/office/powerpoint/2010/main" xmlns="" val="537084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ontent Placeholder 4" descr="[010853].jpg"/>
          <p:cNvPicPr>
            <a:picLocks noGrp="1" noChangeAspect="1"/>
          </p:cNvPicPr>
          <p:nvPr>
            <p:ph idx="4294967295"/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00050" y="990600"/>
            <a:ext cx="3333750" cy="4608513"/>
          </a:xfrm>
          <a:prstGeom prst="roundRect">
            <a:avLst/>
          </a:prstGeom>
          <a:ln w="38100" cap="sq">
            <a:solidFill>
              <a:schemeClr val="accent2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651" name="Picture 2" descr="C:\Users\BrainFocus1\Documents\PBP COACHING PICTURES\[010861]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6953" y="1955403"/>
            <a:ext cx="4631160" cy="3375422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4820" name="Text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96953" y="914400"/>
            <a:ext cx="4631160" cy="92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algn="ctr" eaLnBrk="1" hangingPunct="1"/>
            <a:r>
              <a:rPr lang="en-US" sz="28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Postural comfort measures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– Soft mat for knees</a:t>
            </a:r>
          </a:p>
        </p:txBody>
      </p:sp>
    </p:spTree>
    <p:extLst>
      <p:ext uri="{BB962C8B-B14F-4D97-AF65-F5344CB8AC3E}">
        <p14:creationId xmlns:p14="http://schemas.microsoft.com/office/powerpoint/2010/main" xmlns="" val="2144198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Content Placeholder 3" descr="[010846]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2133600"/>
            <a:ext cx="3643313" cy="3187898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675" name="Picture 2" descr="C:\Users\BrainFocus1\Documents\PBP COACHING PICTURES\[010848]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57800" y="2039838"/>
            <a:ext cx="3134320" cy="3375422"/>
          </a:xfrm>
          <a:prstGeom prst="round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5844" name="Title 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066800" y="0"/>
            <a:ext cx="7315200" cy="2039838"/>
          </a:xfrm>
        </p:spPr>
        <p:txBody>
          <a:bodyPr>
            <a:normAutofit/>
          </a:bodyPr>
          <a:lstStyle/>
          <a:p>
            <a:r>
              <a:rPr lang="en-US" sz="4600" dirty="0"/>
              <a:t>Extreme </a:t>
            </a:r>
            <a:r>
              <a:rPr lang="en-US" sz="4600" dirty="0" smtClean="0"/>
              <a:t>Comfort Measures – </a:t>
            </a:r>
            <a:br>
              <a:rPr lang="en-US" sz="4600" dirty="0" smtClean="0"/>
            </a:br>
            <a:r>
              <a:rPr lang="en-US" sz="3400" dirty="0" smtClean="0"/>
              <a:t>soft </a:t>
            </a:r>
            <a:r>
              <a:rPr lang="en-US" sz="3400" dirty="0"/>
              <a:t>cushions and soft </a:t>
            </a:r>
            <a:r>
              <a:rPr lang="en-US" sz="3400" dirty="0" smtClean="0"/>
              <a:t>gloves        </a:t>
            </a:r>
            <a:br>
              <a:rPr lang="en-US" sz="3400" dirty="0" smtClean="0"/>
            </a:br>
            <a:r>
              <a:rPr lang="en-US" sz="3400" dirty="0" smtClean="0"/>
              <a:t>(after school </a:t>
            </a:r>
            <a:r>
              <a:rPr lang="en-US" sz="3200" dirty="0" smtClean="0"/>
              <a:t>wind</a:t>
            </a:r>
            <a:r>
              <a:rPr lang="en-US" sz="3400" dirty="0" smtClean="0"/>
              <a:t> down with IM)</a:t>
            </a:r>
            <a:endParaRPr lang="en-US" sz="4600" dirty="0"/>
          </a:p>
        </p:txBody>
      </p:sp>
    </p:spTree>
    <p:extLst>
      <p:ext uri="{BB962C8B-B14F-4D97-AF65-F5344CB8AC3E}">
        <p14:creationId xmlns:p14="http://schemas.microsoft.com/office/powerpoint/2010/main" xmlns="" val="167362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G:\PBP COACHING 2012\2007_0907bestpractice2007\2007_0907bestpractice20070035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047" y="1600200"/>
            <a:ext cx="3476997" cy="4125516"/>
          </a:xfrm>
          <a:prstGeom prst="round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867" name="Picture 5" descr="G:\PBP COACHING 2012\2007_0907bestpractice2007\2007_0907bestpractice20070040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8047" y="1600200"/>
            <a:ext cx="3053953" cy="4071938"/>
          </a:xfrm>
          <a:prstGeom prst="roundRect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868" name="Title 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914400" y="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sz="4600" dirty="0"/>
              <a:t>Postural </a:t>
            </a:r>
            <a:r>
              <a:rPr lang="en-US" sz="4600" dirty="0" smtClean="0"/>
              <a:t>Calming </a:t>
            </a:r>
            <a:r>
              <a:rPr lang="en-US" sz="4600" dirty="0"/>
              <a:t>– </a:t>
            </a:r>
            <a:r>
              <a:rPr lang="en-US" sz="3100" dirty="0"/>
              <a:t>smaller play space and weight through vertical core.</a:t>
            </a:r>
          </a:p>
        </p:txBody>
      </p:sp>
    </p:spTree>
    <p:extLst>
      <p:ext uri="{BB962C8B-B14F-4D97-AF65-F5344CB8AC3E}">
        <p14:creationId xmlns:p14="http://schemas.microsoft.com/office/powerpoint/2010/main" xmlns="" val="3209637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G:\PBP COACHING 2012\2007_0907bestpractice2007\2007_0907bestpractice20070042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7749" y="1573411"/>
            <a:ext cx="3053953" cy="3857625"/>
          </a:xfrm>
          <a:prstGeom prst="round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23" name="Picture 3" descr="G:\PBP COACHING 2012\2007_0907bestpractice2007\2007_0907bestpractice20070044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3999" y="1573411"/>
            <a:ext cx="3000375" cy="3857625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7892" name="Title 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066800" y="228600"/>
            <a:ext cx="7315200" cy="1143000"/>
          </a:xfrm>
        </p:spPr>
        <p:txBody>
          <a:bodyPr/>
          <a:lstStyle/>
          <a:p>
            <a:r>
              <a:rPr lang="en-US" sz="3100" dirty="0"/>
              <a:t>Extreme IM! Child led selection of weighted vest and positioning.</a:t>
            </a:r>
          </a:p>
        </p:txBody>
      </p:sp>
    </p:spTree>
    <p:extLst>
      <p:ext uri="{BB962C8B-B14F-4D97-AF65-F5344CB8AC3E}">
        <p14:creationId xmlns:p14="http://schemas.microsoft.com/office/powerpoint/2010/main" xmlns="" val="3326988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G:\PBP COACHING 2012\2007_0907bestpractice2007\2007_0907bestpractice20070033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7953" y="1443037"/>
            <a:ext cx="3375422" cy="4500563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47" name="Picture 3" descr="G:\PBP COACHING 2012\2007_0907bestpractice2007\2007_0907bestpractice20070035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93469" y="1443037"/>
            <a:ext cx="3536156" cy="4500563"/>
          </a:xfrm>
          <a:prstGeom prst="round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990600" y="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Alternate between challenging physical and sensory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5076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G:\PBP COACHING 2012\2007_0907bestpractice2007\2007_0907bestpractice20070016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1674376"/>
            <a:ext cx="3174504" cy="4232672"/>
          </a:xfrm>
          <a:prstGeom prst="round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1" name="Picture 3" descr="G:\PBP COACHING 2012\2007_0907bestpractice2007\2007_0907bestpractice20070019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7" y="719137"/>
            <a:ext cx="2464594" cy="3286125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2" name="Picture 4" descr="G:\PBP COACHING 2012\2007_0907bestpractice2007\2007_0907bestpractice20070022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" y="2286000"/>
            <a:ext cx="3013770" cy="4018359"/>
          </a:xfrm>
          <a:prstGeom prst="round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9941" name="Text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5800" y="591353"/>
            <a:ext cx="2819400" cy="154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Allow children a choice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of comfort measures, with and against gravity</a:t>
            </a:r>
          </a:p>
        </p:txBody>
      </p:sp>
    </p:spTree>
    <p:extLst>
      <p:ext uri="{BB962C8B-B14F-4D97-AF65-F5344CB8AC3E}">
        <p14:creationId xmlns:p14="http://schemas.microsoft.com/office/powerpoint/2010/main" xmlns="" val="3745101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G:\PBP COACHING 2012\2007_0907bestpractice2007\2007_0907bestpractice20070026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469" y="1285875"/>
            <a:ext cx="3134320" cy="4179094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795" name="Picture 3" descr="G:\PBP COACHING 2012\2007_0907bestpractice2007\2007_0907bestpractice20070013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24312" y="1285875"/>
            <a:ext cx="4357688" cy="3268266"/>
          </a:xfrm>
          <a:prstGeom prst="round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0964" name="Text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31468" y="4800600"/>
            <a:ext cx="4179094" cy="80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/>
                <a:ea typeface="ヒラギノ明朝 ProN W3"/>
                <a:cs typeface="ヒラギノ明朝 ProN W3"/>
                <a:sym typeface="Marker Felt"/>
              </a:defRPr>
            </a:lvl9pPr>
          </a:lstStyle>
          <a:p>
            <a:pPr eaLnBrk="1" hangingPunct="1"/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Deep Pressure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is calming to the central nervous system</a:t>
            </a:r>
          </a:p>
        </p:txBody>
      </p:sp>
    </p:spTree>
    <p:extLst>
      <p:ext uri="{BB962C8B-B14F-4D97-AF65-F5344CB8AC3E}">
        <p14:creationId xmlns:p14="http://schemas.microsoft.com/office/powerpoint/2010/main" xmlns="" val="3700045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Review of Post-Test Module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buNone/>
            </a:pPr>
            <a:r>
              <a:rPr lang="en-US" sz="2800" dirty="0" smtClean="0"/>
              <a:t>2. True or False: Modifying your approaches to the Interactive Metronome</a:t>
            </a:r>
            <a:r>
              <a:rPr lang="en-US" sz="2800" baseline="30000" dirty="0" smtClean="0"/>
              <a:t>®</a:t>
            </a:r>
            <a:r>
              <a:rPr lang="en-US" sz="2800" dirty="0" smtClean="0"/>
              <a:t> systems are key to success with pediatrics. </a:t>
            </a:r>
          </a:p>
          <a:p>
            <a:pPr marL="0" indent="0">
              <a:buNone/>
            </a:pPr>
            <a:endParaRPr lang="en-US" sz="2800" dirty="0" smtClean="0"/>
          </a:p>
          <a:p>
            <a:pPr marL="457200" indent="-457200"/>
            <a:r>
              <a:rPr lang="en-US" sz="2800" dirty="0" smtClean="0"/>
              <a:t>Answer: True</a:t>
            </a:r>
          </a:p>
        </p:txBody>
      </p:sp>
    </p:spTree>
    <p:extLst>
      <p:ext uri="{BB962C8B-B14F-4D97-AF65-F5344CB8AC3E}">
        <p14:creationId xmlns:p14="http://schemas.microsoft.com/office/powerpoint/2010/main" xmlns="" val="193806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G:\PBP COACHING 2012\DSC02921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1579379"/>
            <a:ext cx="3107531" cy="4143375"/>
          </a:xfrm>
          <a:prstGeom prst="round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19" name="Picture 3" descr="G:\PBP COACHING 2012\DSC02979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37447" y="1722254"/>
            <a:ext cx="4339828" cy="3857625"/>
          </a:xfrm>
          <a:prstGeom prst="round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066800" y="152400"/>
            <a:ext cx="73152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Homemade “</a:t>
            </a:r>
            <a:r>
              <a:rPr lang="en-US" sz="2800" dirty="0" err="1" smtClean="0"/>
              <a:t>Snuggy</a:t>
            </a:r>
            <a:r>
              <a:rPr lang="en-US" sz="2800" dirty="0" smtClean="0"/>
              <a:t>” and yes, a bucket on the child’s head for proprioception challenge!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016859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43000" y="228600"/>
            <a:ext cx="73152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Blending Sensory </a:t>
            </a:r>
            <a:r>
              <a:rPr lang="en-US" sz="3200" dirty="0" smtClean="0"/>
              <a:t>Activities </a:t>
            </a:r>
            <a:r>
              <a:rPr lang="en-US" sz="3200" dirty="0"/>
              <a:t>with IM tasks</a:t>
            </a:r>
          </a:p>
        </p:txBody>
      </p:sp>
      <p:sp>
        <p:nvSpPr>
          <p:cNvPr id="4" name="TextBox 3"/>
          <p:cNvSpPr txBox="1"/>
          <p:nvPr>
            <p:custDataLst>
              <p:tags r:id="rId3"/>
            </p:custDataLst>
          </p:nvPr>
        </p:nvSpPr>
        <p:spPr>
          <a:xfrm>
            <a:off x="2971800" y="5726668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Movie: Slide </a:t>
            </a:r>
            <a:r>
              <a:rPr lang="en-US" dirty="0" smtClean="0"/>
              <a:t>41 </a:t>
            </a:r>
            <a:r>
              <a:rPr lang="en-US" dirty="0" smtClean="0"/>
              <a:t>– blending sensory…</a:t>
            </a:r>
            <a:endParaRPr lang="en-US" dirty="0"/>
          </a:p>
        </p:txBody>
      </p:sp>
    </p:spTree>
    <p:controls>
      <p:control spid="2050" name="ShockwaveFlash1" r:id="rId4" imgW="4572000" imgH="3429000"/>
    </p:controls>
    <p:extLst>
      <p:ext uri="{BB962C8B-B14F-4D97-AF65-F5344CB8AC3E}">
        <p14:creationId xmlns:p14="http://schemas.microsoft.com/office/powerpoint/2010/main" xmlns="" val="2967580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295400" y="228600"/>
            <a:ext cx="7315200" cy="1143000"/>
          </a:xfrm>
        </p:spPr>
        <p:txBody>
          <a:bodyPr/>
          <a:lstStyle/>
          <a:p>
            <a:r>
              <a:rPr lang="en-US" sz="3400" dirty="0"/>
              <a:t>Blending </a:t>
            </a:r>
            <a:r>
              <a:rPr lang="en-US" sz="3400" dirty="0" smtClean="0"/>
              <a:t>Sports Interest </a:t>
            </a:r>
            <a:r>
              <a:rPr lang="en-US" sz="3400" dirty="0"/>
              <a:t>with IM </a:t>
            </a:r>
            <a:r>
              <a:rPr lang="en-US" sz="3400" dirty="0" smtClean="0"/>
              <a:t>Activity</a:t>
            </a:r>
            <a:endParaRPr lang="en-US" sz="3400" dirty="0"/>
          </a:p>
        </p:txBody>
      </p:sp>
      <p:sp>
        <p:nvSpPr>
          <p:cNvPr id="4" name="TextBox 3"/>
          <p:cNvSpPr txBox="1"/>
          <p:nvPr>
            <p:custDataLst>
              <p:tags r:id="rId3"/>
            </p:custDataLst>
          </p:nvPr>
        </p:nvSpPr>
        <p:spPr>
          <a:xfrm>
            <a:off x="3200400" y="5726668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Movie: Slide </a:t>
            </a:r>
            <a:r>
              <a:rPr lang="en-US" dirty="0" smtClean="0"/>
              <a:t>42 </a:t>
            </a:r>
            <a:r>
              <a:rPr lang="en-US" dirty="0" smtClean="0"/>
              <a:t>– blending sports…</a:t>
            </a:r>
            <a:endParaRPr lang="en-US" dirty="0"/>
          </a:p>
        </p:txBody>
      </p:sp>
    </p:spTree>
    <p:controls>
      <p:control spid="3074" name="ShockwaveFlash1" r:id="rId4" imgW="4572000" imgH="3429000"/>
    </p:controls>
    <p:extLst>
      <p:ext uri="{BB962C8B-B14F-4D97-AF65-F5344CB8AC3E}">
        <p14:creationId xmlns:p14="http://schemas.microsoft.com/office/powerpoint/2010/main" xmlns="" val="1014432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2286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Turn Taking with Sensory Choices</a:t>
            </a:r>
          </a:p>
        </p:txBody>
      </p:sp>
      <p:sp>
        <p:nvSpPr>
          <p:cNvPr id="4" name="TextBox 3"/>
          <p:cNvSpPr txBox="1"/>
          <p:nvPr>
            <p:custDataLst>
              <p:tags r:id="rId3"/>
            </p:custDataLst>
          </p:nvPr>
        </p:nvSpPr>
        <p:spPr>
          <a:xfrm>
            <a:off x="3200400" y="57150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Movie: Slide </a:t>
            </a:r>
            <a:r>
              <a:rPr lang="en-US" dirty="0" smtClean="0"/>
              <a:t>43 </a:t>
            </a:r>
            <a:r>
              <a:rPr lang="en-US" dirty="0" smtClean="0"/>
              <a:t>– Turn taking.mp4</a:t>
            </a:r>
          </a:p>
        </p:txBody>
      </p:sp>
    </p:spTree>
    <p:controls>
      <p:control spid="4098" name="ShockwaveFlash1" r:id="rId4" imgW="4572000" imgH="3429000"/>
    </p:controls>
    <p:extLst>
      <p:ext uri="{BB962C8B-B14F-4D97-AF65-F5344CB8AC3E}">
        <p14:creationId xmlns:p14="http://schemas.microsoft.com/office/powerpoint/2010/main" xmlns="" val="4081918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1219200" y="1524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Review of Module 2 Learning Objectives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1524000" y="1447800"/>
            <a:ext cx="7010400" cy="4114800"/>
          </a:xfrm>
        </p:spPr>
        <p:txBody>
          <a:bodyPr>
            <a:normAutofit/>
          </a:bodyPr>
          <a:lstStyle/>
          <a:p>
            <a:pPr marL="457200" indent="-457200"/>
            <a:r>
              <a:rPr lang="en-US" dirty="0" smtClean="0"/>
              <a:t>Modify </a:t>
            </a:r>
            <a:r>
              <a:rPr lang="en-US" dirty="0"/>
              <a:t>t</a:t>
            </a:r>
            <a:r>
              <a:rPr lang="en-US" dirty="0" smtClean="0"/>
              <a:t>ools for setting up physical  environments and sensory environments </a:t>
            </a:r>
          </a:p>
          <a:p>
            <a:pPr marL="457200" indent="-457200"/>
            <a:r>
              <a:rPr lang="en-US" dirty="0" smtClean="0"/>
              <a:t>Examples of sensory modifications</a:t>
            </a:r>
          </a:p>
          <a:p>
            <a:pPr marL="457200" indent="-457200"/>
            <a:r>
              <a:rPr lang="en-US" dirty="0" smtClean="0"/>
              <a:t>Examples of setting up</a:t>
            </a:r>
          </a:p>
          <a:p>
            <a:pPr marL="457200" indent="-457200">
              <a:buNone/>
            </a:pPr>
            <a:r>
              <a:rPr lang="en-US" dirty="0" smtClean="0"/>
              <a:t>	physical environment</a:t>
            </a:r>
          </a:p>
          <a:p>
            <a:pPr marL="457200" indent="-45720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7" name="Picture 6" descr="C:\Users\BrainFocus1\AppData\Local\Microsoft\Windows\Temporary Internet Files\Content.IE5\F2ARZTUM\MC90044151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810000"/>
            <a:ext cx="2225278" cy="2225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96990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BrainFocus1\AppData\Local\Microsoft\Windows\Temporary Internet Files\Content.IE5\F2ARZTUM\MC90043156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914400"/>
            <a:ext cx="3856038" cy="385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65714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Module 2 Homework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447800" y="1295401"/>
            <a:ext cx="7239000" cy="33528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3400" dirty="0" smtClean="0">
                <a:ea typeface="Marker Felt"/>
                <a:cs typeface="Marker Felt"/>
              </a:rPr>
              <a:t>Complete Module </a:t>
            </a:r>
            <a:r>
              <a:rPr lang="en-US" sz="3400" dirty="0">
                <a:ea typeface="Marker Felt"/>
                <a:cs typeface="Marker Felt"/>
              </a:rPr>
              <a:t>2 </a:t>
            </a:r>
            <a:r>
              <a:rPr lang="en-US" sz="3400" dirty="0" smtClean="0">
                <a:ea typeface="Marker Felt"/>
                <a:cs typeface="Marker Felt"/>
              </a:rPr>
              <a:t>Post-Test</a:t>
            </a:r>
            <a:endParaRPr lang="en-US" sz="3400" dirty="0">
              <a:ea typeface="Marker Felt"/>
              <a:cs typeface="Marker Felt"/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3400" dirty="0" smtClean="0">
                <a:ea typeface="Marker Felt"/>
                <a:cs typeface="Marker Felt"/>
              </a:rPr>
              <a:t>Complete Module 2 Worksheet</a:t>
            </a:r>
            <a:endParaRPr lang="en-US" sz="3400" dirty="0">
              <a:ea typeface="Marker Felt"/>
              <a:cs typeface="Marker Felt"/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3400" dirty="0" smtClean="0"/>
              <a:t>Review resource </a:t>
            </a:r>
            <a:r>
              <a:rPr lang="en-US" sz="3400" dirty="0"/>
              <a:t>sheet for </a:t>
            </a:r>
            <a:r>
              <a:rPr lang="en-US" sz="3400" dirty="0" smtClean="0"/>
              <a:t>Module </a:t>
            </a:r>
            <a:r>
              <a:rPr lang="en-US" sz="3400" dirty="0"/>
              <a:t>2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986565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Review of Post-Test Module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676400" y="1295401"/>
            <a:ext cx="7010400" cy="35814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10000"/>
              </a:lnSpc>
              <a:buNone/>
            </a:pPr>
            <a:r>
              <a:rPr lang="en-US" sz="2800" dirty="0" smtClean="0"/>
              <a:t>3. Interactive Metronome</a:t>
            </a:r>
            <a:r>
              <a:rPr lang="en-US" sz="2800" baseline="30000" dirty="0" smtClean="0"/>
              <a:t>®</a:t>
            </a:r>
            <a:r>
              <a:rPr lang="en-US" sz="2800" dirty="0" smtClean="0"/>
              <a:t> training can help in the following areas: </a:t>
            </a:r>
          </a:p>
          <a:p>
            <a:pPr marL="971550" lvl="1" indent="-514350">
              <a:lnSpc>
                <a:spcPct val="110000"/>
              </a:lnSpc>
              <a:buFont typeface="+mj-lt"/>
              <a:buAutoNum type="alphaLcParenR"/>
            </a:pPr>
            <a:r>
              <a:rPr lang="en-US" sz="2400" dirty="0" smtClean="0"/>
              <a:t>Educational</a:t>
            </a:r>
          </a:p>
          <a:p>
            <a:pPr marL="971550" lvl="1" indent="-514350">
              <a:lnSpc>
                <a:spcPct val="110000"/>
              </a:lnSpc>
              <a:buFont typeface="+mj-lt"/>
              <a:buAutoNum type="alphaLcParenR"/>
            </a:pPr>
            <a:r>
              <a:rPr lang="en-US" sz="2400" dirty="0" smtClean="0"/>
              <a:t>Therapeutic</a:t>
            </a:r>
          </a:p>
          <a:p>
            <a:pPr marL="971550" lvl="1" indent="-514350">
              <a:lnSpc>
                <a:spcPct val="110000"/>
              </a:lnSpc>
              <a:buFont typeface="+mj-lt"/>
              <a:buAutoNum type="alphaLcParenR"/>
            </a:pPr>
            <a:r>
              <a:rPr lang="en-US" sz="2400" dirty="0" smtClean="0"/>
              <a:t>Lifestyle</a:t>
            </a:r>
          </a:p>
          <a:p>
            <a:pPr marL="971550" lvl="1" indent="-514350">
              <a:lnSpc>
                <a:spcPct val="110000"/>
              </a:lnSpc>
              <a:buFont typeface="+mj-lt"/>
              <a:buAutoNum type="alphaLcParenR"/>
            </a:pPr>
            <a:r>
              <a:rPr lang="en-US" sz="2400" dirty="0" smtClean="0"/>
              <a:t>All of the Above</a:t>
            </a:r>
          </a:p>
          <a:p>
            <a:pPr marL="457200" indent="-457200">
              <a:lnSpc>
                <a:spcPct val="110000"/>
              </a:lnSpc>
            </a:pPr>
            <a:endParaRPr lang="en-US" sz="2800" dirty="0" smtClean="0"/>
          </a:p>
          <a:p>
            <a:pPr marL="457200" indent="-457200">
              <a:lnSpc>
                <a:spcPct val="110000"/>
              </a:lnSpc>
            </a:pPr>
            <a:r>
              <a:rPr lang="en-US" sz="2800" dirty="0" smtClean="0"/>
              <a:t>Answer: D</a:t>
            </a:r>
          </a:p>
        </p:txBody>
      </p:sp>
    </p:spTree>
    <p:extLst>
      <p:ext uri="{BB962C8B-B14F-4D97-AF65-F5344CB8AC3E}">
        <p14:creationId xmlns:p14="http://schemas.microsoft.com/office/powerpoint/2010/main" xmlns="" val="171457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Review of Post-Test Module 1</a:t>
            </a:r>
            <a:endParaRPr lang="en-US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en-US" dirty="0" smtClean="0"/>
              <a:t>4. True or False: An office setting is necessary to complete IM training.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/>
            <a:r>
              <a:rPr lang="en-US" dirty="0" smtClean="0"/>
              <a:t>Answer: False</a:t>
            </a:r>
          </a:p>
        </p:txBody>
      </p:sp>
    </p:spTree>
    <p:extLst>
      <p:ext uri="{BB962C8B-B14F-4D97-AF65-F5344CB8AC3E}">
        <p14:creationId xmlns:p14="http://schemas.microsoft.com/office/powerpoint/2010/main" xmlns="" val="111250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Review of Post-Test Module 1</a:t>
            </a:r>
            <a:endParaRPr lang="en-US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en-US" dirty="0" smtClean="0"/>
              <a:t>5. True or False: Allowing variances in positioning is a key tool to success in Interactive Metronome</a:t>
            </a:r>
            <a:r>
              <a:rPr lang="en-US" baseline="30000" dirty="0" smtClean="0"/>
              <a:t>®</a:t>
            </a:r>
            <a:r>
              <a:rPr lang="en-US" dirty="0" smtClean="0"/>
              <a:t> training.</a:t>
            </a:r>
          </a:p>
          <a:p>
            <a:pPr marL="457200" indent="-457200">
              <a:buNone/>
            </a:pPr>
            <a:endParaRPr lang="en-US" dirty="0" smtClean="0"/>
          </a:p>
          <a:p>
            <a:pPr marL="457200" indent="-457200"/>
            <a:r>
              <a:rPr lang="en-US" dirty="0" smtClean="0"/>
              <a:t>Answer: True</a:t>
            </a:r>
          </a:p>
        </p:txBody>
      </p:sp>
    </p:spTree>
    <p:extLst>
      <p:ext uri="{BB962C8B-B14F-4D97-AF65-F5344CB8AC3E}">
        <p14:creationId xmlns:p14="http://schemas.microsoft.com/office/powerpoint/2010/main" xmlns="" val="206932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The Key to IM Success: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Modify for Engagement!</a:t>
            </a:r>
          </a:p>
          <a:p>
            <a:r>
              <a:rPr lang="en-US" dirty="0" smtClean="0"/>
              <a:t>Be Spontaneous for Novelty!</a:t>
            </a:r>
          </a:p>
          <a:p>
            <a:r>
              <a:rPr lang="en-US" dirty="0" smtClean="0"/>
              <a:t>Increase Repetition for</a:t>
            </a:r>
          </a:p>
          <a:p>
            <a:pPr>
              <a:buNone/>
            </a:pPr>
            <a:r>
              <a:rPr lang="en-US" dirty="0" smtClean="0"/>
              <a:t>	Synaptic Growth!</a:t>
            </a:r>
            <a:endParaRPr lang="en-US" dirty="0"/>
          </a:p>
        </p:txBody>
      </p:sp>
      <p:sp>
        <p:nvSpPr>
          <p:cNvPr id="17411" name="Rectangle 2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714375" y="3527820"/>
            <a:ext cx="5518547" cy="56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80000"/>
              </a:lnSpc>
              <a:buClr>
                <a:srgbClr val="000000"/>
              </a:buClr>
              <a:buSzPct val="125000"/>
            </a:pPr>
            <a:endParaRPr lang="en-US" sz="4500" dirty="0">
              <a:cs typeface="Marker Felt" charset="0"/>
            </a:endParaRPr>
          </a:p>
        </p:txBody>
      </p:sp>
      <p:pic>
        <p:nvPicPr>
          <p:cNvPr id="16388" name="Picture 6" descr="C:\Users\BrainFocus1\AppData\Local\Microsoft\Windows\Temporary Internet Files\Content.IE5\F2ARZTUM\MC900027558[1].wmf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90800"/>
            <a:ext cx="2376265" cy="3285894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7900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Techniques for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spcBef>
                <a:spcPts val="600"/>
              </a:spcBef>
            </a:pPr>
            <a:r>
              <a:rPr lang="en-US" sz="2500" dirty="0" smtClean="0"/>
              <a:t>Positioning alternatives</a:t>
            </a:r>
          </a:p>
          <a:p>
            <a:pPr marL="457200" indent="-457200">
              <a:spcBef>
                <a:spcPts val="600"/>
              </a:spcBef>
            </a:pPr>
            <a:r>
              <a:rPr lang="en-US" sz="2500" dirty="0" smtClean="0">
                <a:solidFill>
                  <a:srgbClr val="FF0000"/>
                </a:solidFill>
              </a:rPr>
              <a:t>Physical Environment</a:t>
            </a:r>
          </a:p>
          <a:p>
            <a:pPr marL="457200" indent="-457200">
              <a:spcBef>
                <a:spcPts val="600"/>
              </a:spcBef>
            </a:pPr>
            <a:r>
              <a:rPr lang="en-US" sz="2500" dirty="0" smtClean="0">
                <a:solidFill>
                  <a:srgbClr val="FF0000"/>
                </a:solidFill>
              </a:rPr>
              <a:t>Sensory Environment</a:t>
            </a:r>
          </a:p>
          <a:p>
            <a:pPr marL="457200" indent="-457200">
              <a:spcBef>
                <a:spcPts val="600"/>
              </a:spcBef>
            </a:pPr>
            <a:r>
              <a:rPr lang="en-US" sz="2500" dirty="0" smtClean="0"/>
              <a:t>Motivation Strategies</a:t>
            </a:r>
          </a:p>
          <a:p>
            <a:pPr marL="457200" indent="-457200">
              <a:spcBef>
                <a:spcPts val="600"/>
              </a:spcBef>
            </a:pPr>
            <a:r>
              <a:rPr lang="en-US" sz="2500" dirty="0" smtClean="0"/>
              <a:t>Tempo/Timing variance</a:t>
            </a:r>
          </a:p>
          <a:p>
            <a:pPr marL="457200" indent="-457200">
              <a:spcBef>
                <a:spcPts val="600"/>
              </a:spcBef>
            </a:pPr>
            <a:r>
              <a:rPr lang="en-US" sz="2500" dirty="0" smtClean="0"/>
              <a:t>Feedback Strategies</a:t>
            </a:r>
          </a:p>
          <a:p>
            <a:pPr marL="457200" indent="-457200">
              <a:spcBef>
                <a:spcPts val="600"/>
              </a:spcBef>
            </a:pPr>
            <a:r>
              <a:rPr lang="en-US" sz="2500" dirty="0" smtClean="0"/>
              <a:t>Interpreting Data</a:t>
            </a:r>
          </a:p>
          <a:p>
            <a:pPr marL="457200" indent="-457200">
              <a:spcBef>
                <a:spcPts val="600"/>
              </a:spcBef>
            </a:pPr>
            <a:r>
              <a:rPr lang="en-US" sz="2500" dirty="0" smtClean="0"/>
              <a:t>Pacing of activities and themes</a:t>
            </a:r>
          </a:p>
          <a:p>
            <a:pPr marL="457200" indent="-457200">
              <a:spcBef>
                <a:spcPts val="600"/>
              </a:spcBef>
            </a:pPr>
            <a:r>
              <a:rPr lang="en-US" sz="2500" dirty="0" smtClean="0"/>
              <a:t>Duration of tasks and sessions</a:t>
            </a:r>
          </a:p>
          <a:p>
            <a:pPr marL="457200" indent="-457200">
              <a:spcBef>
                <a:spcPts val="600"/>
              </a:spcBef>
            </a:pPr>
            <a:r>
              <a:rPr lang="en-US" sz="2500" dirty="0" smtClean="0"/>
              <a:t>Building Relationships – allowing control</a:t>
            </a:r>
          </a:p>
          <a:p>
            <a:pPr marL="457200" indent="-457200">
              <a:spcBef>
                <a:spcPts val="600"/>
              </a:spcBef>
            </a:pPr>
            <a:r>
              <a:rPr lang="en-US" sz="2500" dirty="0" smtClean="0"/>
              <a:t>Switch choices and Access</a:t>
            </a:r>
          </a:p>
        </p:txBody>
      </p:sp>
      <p:pic>
        <p:nvPicPr>
          <p:cNvPr id="17412" name="Picture 6" descr="C:\Users\BrainFocus1\AppData\Local\Microsoft\Windows\Temporary Internet Files\Content.IE5\BQD6BJDE\MC900040405[1].wmf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95400"/>
            <a:ext cx="2741414" cy="2786063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7895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VIDEO_FILES_RECORD" val="&lt;Videos&gt;&lt;Video Name=&quot;Slide 30 - Turn-taking during IM training_320_1_78716.flv&quot; Position=&quot;1&quot; SlideID=&quot;320&quot;/&gt;&lt;Video Name=&quot;Slide 40 - blending sensory activities_330_1_76385.flv&quot; Position=&quot;1&quot; SlideID=&quot;330&quot;/&gt;&lt;Video Name=&quot;Slide 41 - blending sports interest_331_1_85274.flv&quot; Position=&quot;1&quot; SlideID=&quot;331&quot;/&gt;&lt;Video Name=&quot;Slide 42 - Turn taking_332_1_02139.flv&quot; Position=&quot;1&quot; SlideID=&quot;332&quot;/&gt;&lt;Video Name=&quot;Slide 30 - Turn-taking during IM training_320_1_11484.flv&quot; Position=&quot;1&quot; SlideID=&quot;320&quot;/&gt;&lt;Video Name=&quot;Slide 30 - Turn-taking during IM training_320_1_42052.flv&quot; Position=&quot;1&quot; SlideID=&quot;320&quot;/&gt;&lt;Video Name=&quot;Slide 30 - Turn-taking during IM training_320_1_96335.flv&quot; Position=&quot;1&quot; SlideID=&quot;320&quot;/&gt;&lt;Video Name=&quot;Slide 40 - blending sensory activities_330_1_93607.flv&quot; Position=&quot;1&quot; SlideID=&quot;330&quot;/&gt;&lt;Video Name=&quot;Slide 41 - blending sports interest_331_1_23670.flv&quot; Position=&quot;1&quot; SlideID=&quot;331&quot;/&gt;&lt;Video Name=&quot;Slide 42 - Turn taking_332_1_92035.flv&quot; Position=&quot;1&quot; SlideID=&quot;332&quot;/&gt;&lt;/Videos&gt;&#10;"/>
  <p:tag name="MMPROD_THEME_BG_IMAGE" val=""/>
  <p:tag name="MMPROD_UIDATA" val="&lt;database version=&quot;9.0&quot;&gt;&lt;object type=&quot;1&quot; unique_id=&quot;10001&quot;&gt;&lt;property id=&quot;20141&quot; value=&quot;PPT2-Modifying_IM_Edited_MJ_attendee&quot;/&gt;&lt;property id=&quot;20148&quot; value=&quot;5&quot;/&gt;&lt;property id=&quot;20184&quot; value=&quot;7&quot;/&gt;&lt;property id=&quot;20224&quot; value=&quot;R:\Course Materials\Pediatric Best Practices\PED Coaching\NEW FILES\Module 2&quot;/&gt;&lt;property id=&quot;20226&quot; value=&quot;R:\Course Materials\Pediatric Best Practices\PED Coaching\NEW FILES\Module 2\PPT2-Modifying_IM_Edited_MJ_attendee.pptx&quot;/&gt;&lt;property id=&quot;20250&quot; value=&quot;0&quot;/&gt;&lt;property id=&quot;20251&quot; value=&quot;1&quot;/&gt;&lt;property id=&quot;20259&quot; value=&quot;0&quot;/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ERTIFICATION AND COACHING:  IM PEDIATRIC BEST PRACTICES  MODULE 2: MODIFYING IM TO PEDIATRIC POPULATIONS&amp;quot;&quot;/&gt;&lt;property id=&quot;20307&quot; value=&quot;256&quot;/&gt;&lt;property id=&quot;20309&quot; value=&quot;-1&quot;/&gt;&lt;/object&gt;&lt;object type=&quot;3&quot; unique_id=&quot;11845&quot;&gt;&lt;property id=&quot;20148&quot; value=&quot;5&quot;/&gt;&lt;property id=&quot;20300&quot; value=&quot;Slide 2 - &amp;quot;Outcome Goals for Module 2&amp;quot;&quot;/&gt;&lt;property id=&quot;20307&quot; value=&quot;292&quot;/&gt;&lt;property id=&quot;20309&quot; value=&quot;-1&quot;/&gt;&lt;/object&gt;&lt;object type=&quot;3&quot; unique_id=&quot;11846&quot;&gt;&lt;property id=&quot;20148&quot; value=&quot;5&quot;/&gt;&lt;property id=&quot;20300&quot; value=&quot;Slide 3 - &amp;quot;Review of Post-Test from Module 1&amp;quot;&quot;/&gt;&lt;property id=&quot;20307&quot; value=&quot;293&quot;/&gt;&lt;property id=&quot;20309&quot; value=&quot;-1&quot;/&gt;&lt;/object&gt;&lt;object type=&quot;3&quot; unique_id=&quot;11847&quot;&gt;&lt;property id=&quot;20148&quot; value=&quot;5&quot;/&gt;&lt;property id=&quot;20300&quot; value=&quot;Slide 4 - &amp;quot;Review of Post-Test Module 1&amp;quot;&quot;/&gt;&lt;property id=&quot;20307&quot; value=&quot;294&quot;/&gt;&lt;property id=&quot;20309&quot; value=&quot;-1&quot;/&gt;&lt;/object&gt;&lt;object type=&quot;3&quot; unique_id=&quot;11848&quot;&gt;&lt;property id=&quot;20148&quot; value=&quot;5&quot;/&gt;&lt;property id=&quot;20300&quot; value=&quot;Slide 5 - &amp;quot;Review of Post-Test Module 1&amp;quot;&quot;/&gt;&lt;property id=&quot;20307&quot; value=&quot;295&quot;/&gt;&lt;property id=&quot;20309&quot; value=&quot;-1&quot;/&gt;&lt;/object&gt;&lt;object type=&quot;3&quot; unique_id=&quot;11849&quot;&gt;&lt;property id=&quot;20148&quot; value=&quot;5&quot;/&gt;&lt;property id=&quot;20300&quot; value=&quot;Slide 6 - &amp;quot;Review of Post-Test Module 1&amp;quot;&quot;/&gt;&lt;property id=&quot;20307&quot; value=&quot;296&quot;/&gt;&lt;property id=&quot;20309&quot; value=&quot;-1&quot;/&gt;&lt;/object&gt;&lt;object type=&quot;3&quot; unique_id=&quot;11850&quot;&gt;&lt;property id=&quot;20148&quot; value=&quot;5&quot;/&gt;&lt;property id=&quot;20300&quot; value=&quot;Slide 7 - &amp;quot;Review of Post-Test Module 1&amp;quot;&quot;/&gt;&lt;property id=&quot;20307&quot; value=&quot;297&quot;/&gt;&lt;property id=&quot;20309&quot; value=&quot;-1&quot;/&gt;&lt;/object&gt;&lt;object type=&quot;3&quot; unique_id=&quot;11853&quot;&gt;&lt;property id=&quot;20148&quot; value=&quot;5&quot;/&gt;&lt;property id=&quot;20300&quot; value=&quot;Slide 10 - &amp;quot;Modifying IM activities... Physical environments&amp;quot;&quot;/&gt;&lt;property id=&quot;20307&quot; value=&quot;300&quot;/&gt;&lt;property id=&quot;20309&quot; value=&quot;-1&quot;/&gt;&lt;/object&gt;&lt;object type=&quot;3&quot; unique_id=&quot;11854&quot;&gt;&lt;property id=&quot;20148&quot; value=&quot;5&quot;/&gt;&lt;property id=&quot;20300&quot; value=&quot;Slide 11 - &amp;quot;Critical Thinking:  Preferences of the child&amp;quot;&quot;/&gt;&lt;property id=&quot;20307&quot; value=&quot;301&quot;/&gt;&lt;property id=&quot;20309&quot; value=&quot;-1&quot;/&gt;&lt;/object&gt;&lt;object type=&quot;3&quot; unique_id=&quot;11855&quot;&gt;&lt;property id=&quot;20148&quot; value=&quot;5&quot;/&gt;&lt;property id=&quot;20300&quot; value=&quot;Slide 12 - &amp;quot;Useful Items for Modification Kit&amp;quot;&quot;/&gt;&lt;property id=&quot;20307&quot; value=&quot;302&quot;/&gt;&lt;property id=&quot;20309&quot; value=&quot;-1&quot;/&gt;&lt;/object&gt;&lt;object type=&quot;3&quot; unique_id=&quot;11856&quot;&gt;&lt;property id=&quot;20148&quot; value=&quot;5&quot;/&gt;&lt;property id=&quot;20300&quot; value=&quot;Slide 13&quot;/&gt;&lt;property id=&quot;20307&quot; value=&quot;303&quot;/&gt;&lt;property id=&quot;20309&quot; value=&quot;-1&quot;/&gt;&lt;/object&gt;&lt;object type=&quot;3&quot; unique_id=&quot;11857&quot;&gt;&lt;property id=&quot;20148&quot; value=&quot;5&quot;/&gt;&lt;property id=&quot;20300&quot; value=&quot;Slide 14&quot;/&gt;&lt;property id=&quot;20307&quot; value=&quot;304&quot;/&gt;&lt;property id=&quot;20309&quot; value=&quot;-1&quot;/&gt;&lt;/object&gt;&lt;object type=&quot;3&quot; unique_id=&quot;11858&quot;&gt;&lt;property id=&quot;20148&quot; value=&quot;5&quot;/&gt;&lt;property id=&quot;20300&quot; value=&quot;Slide 15 - &amp;quot;Larger items to consider:&amp;quot;&quot;/&gt;&lt;property id=&quot;20307&quot; value=&quot;305&quot;/&gt;&lt;property id=&quot;20309&quot; value=&quot;-1&quot;/&gt;&lt;/object&gt;&lt;object type=&quot;3&quot; unique_id=&quot;11859&quot;&gt;&lt;property id=&quot;20148&quot; value=&quot;5&quot;/&gt;&lt;property id=&quot;20300&quot; value=&quot;Slide 16 - &amp;quot;Sensory Modulation Considerations&amp;quot;&quot;/&gt;&lt;property id=&quot;20307&quot; value=&quot;306&quot;/&gt;&lt;property id=&quot;20309&quot; value=&quot;-1&quot;/&gt;&lt;/object&gt;&lt;object type=&quot;3&quot; unique_id=&quot;11860&quot;&gt;&lt;property id=&quot;20148&quot; value=&quot;5&quot;/&gt;&lt;property id=&quot;20300&quot; value=&quot;Slide 17 - &amp;quot;Sensory Modifiers&amp;quot;&quot;/&gt;&lt;property id=&quot;20307&quot; value=&quot;307&quot;/&gt;&lt;property id=&quot;20309&quot; value=&quot;-1&quot;/&gt;&lt;/object&gt;&lt;object type=&quot;3&quot; unique_id=&quot;11861&quot;&gt;&lt;property id=&quot;20148&quot; value=&quot;5&quot;/&gt;&lt;property id=&quot;20300&quot; value=&quot;Slide 18 - &amp;quot;Signs of Distress/Fatigue/Overload&amp;quot;&quot;/&gt;&lt;property id=&quot;20307&quot; value=&quot;308&quot;/&gt;&lt;property id=&quot;20309&quot; value=&quot;-1&quot;/&gt;&lt;/object&gt;&lt;object type=&quot;3&quot; unique_id=&quot;11862&quot;&gt;&lt;property id=&quot;20148&quot; value=&quot;5&quot;/&gt;&lt;property id=&quot;20300&quot; value=&quot;Slide 19 - &amp;quot;Modification Examples:  Setting up Physical Environment&amp;quot;&quot;/&gt;&lt;property id=&quot;20307&quot; value=&quot;309&quot;/&gt;&lt;property id=&quot;20309&quot; value=&quot;-1&quot;/&gt;&lt;/object&gt;&lt;object type=&quot;3&quot; unique_id=&quot;11863&quot;&gt;&lt;property id=&quot;20148&quot; value=&quot;5&quot;/&gt;&lt;property id=&quot;20300&quot; value=&quot;Slide 21&quot;/&gt;&lt;property id=&quot;20307&quot; value=&quot;310&quot;/&gt;&lt;property id=&quot;20309&quot; value=&quot;-1&quot;/&gt;&lt;/object&gt;&lt;object type=&quot;3&quot; unique_id=&quot;11864&quot;&gt;&lt;property id=&quot;20148&quot; value=&quot;5&quot;/&gt;&lt;property id=&quot;20300&quot; value=&quot;Slide 22&quot;/&gt;&lt;property id=&quot;20307&quot; value=&quot;311&quot;/&gt;&lt;property id=&quot;20309&quot; value=&quot;-1&quot;/&gt;&lt;/object&gt;&lt;object type=&quot;3&quot; unique_id=&quot;11865&quot;&gt;&lt;property id=&quot;20148&quot; value=&quot;5&quot;/&gt;&lt;property id=&quot;20300&quot; value=&quot;Slide 23&quot;/&gt;&lt;property id=&quot;20307&quot; value=&quot;312&quot;/&gt;&lt;property id=&quot;20309&quot; value=&quot;-1&quot;/&gt;&lt;/object&gt;&lt;object type=&quot;3&quot; unique_id=&quot;11866&quot;&gt;&lt;property id=&quot;20148&quot; value=&quot;5&quot;/&gt;&lt;property id=&quot;20300&quot; value=&quot;Slide 24&quot;/&gt;&lt;property id=&quot;20307&quot; value=&quot;313&quot;/&gt;&lt;property id=&quot;20309&quot; value=&quot;-1&quot;/&gt;&lt;/object&gt;&lt;object type=&quot;3&quot; unique_id=&quot;11867&quot;&gt;&lt;property id=&quot;20148&quot; value=&quot;5&quot;/&gt;&lt;property id=&quot;20300&quot; value=&quot;Slide 25&quot;/&gt;&lt;property id=&quot;20307&quot; value=&quot;314&quot;/&gt;&lt;property id=&quot;20309&quot; value=&quot;-1&quot;/&gt;&lt;/object&gt;&lt;object type=&quot;3&quot; unique_id=&quot;11868&quot;&gt;&lt;property id=&quot;20148&quot; value=&quot;5&quot;/&gt;&lt;property id=&quot;20300&quot; value=&quot;Slide 26&quot;/&gt;&lt;property id=&quot;20307&quot; value=&quot;315&quot;/&gt;&lt;property id=&quot;20309&quot; value=&quot;-1&quot;/&gt;&lt;/object&gt;&lt;object type=&quot;3&quot; unique_id=&quot;11869&quot;&gt;&lt;property id=&quot;20148&quot; value=&quot;5&quot;/&gt;&lt;property id=&quot;20300&quot; value=&quot;Slide 27&quot;/&gt;&lt;property id=&quot;20307&quot; value=&quot;316&quot;/&gt;&lt;property id=&quot;20309&quot; value=&quot;-1&quot;/&gt;&lt;/object&gt;&lt;object type=&quot;3&quot; unique_id=&quot;11870&quot;&gt;&lt;property id=&quot;20148&quot; value=&quot;5&quot;/&gt;&lt;property id=&quot;20300&quot; value=&quot;Slide 28 - &amp;quot;Use of wall space to create a vertical cross-hemispheric sequence  (wired or wireless switches may be taped gently&quot;/&gt;&lt;property id=&quot;20307&quot; value=&quot;317&quot;/&gt;&lt;property id=&quot;20309&quot; value=&quot;-1&quot;/&gt;&lt;/object&gt;&lt;object type=&quot;3&quot; unique_id=&quot;11871&quot;&gt;&lt;property id=&quot;20148&quot; value=&quot;5&quot;/&gt;&lt;property id=&quot;20300&quot; value=&quot;Slide 29&quot;/&gt;&lt;property id=&quot;20307&quot; value=&quot;318&quot;/&gt;&lt;property id=&quot;20309&quot; value=&quot;-1&quot;/&gt;&lt;/object&gt;&lt;object type=&quot;3&quot; unique_id=&quot;11872&quot;&gt;&lt;property id=&quot;20148&quot; value=&quot;5&quot;/&gt;&lt;property id=&quot;20300&quot; value=&quot;Slide 30 - &amp;quot;Creating Playful Environments with IM (below one classroom cave with 4 chairs; 1 desk; two blankets and 4 weights)&quot;/&gt;&lt;property id=&quot;20307&quot; value=&quot;319&quot;/&gt;&lt;property id=&quot;20309&quot; value=&quot;-1&quot;/&gt;&lt;/object&gt;&lt;object type=&quot;3&quot; unique_id=&quot;11873&quot;&gt;&lt;property id=&quot;20148&quot; value=&quot;5&quot;/&gt;&lt;property id=&quot;20300&quot; value=&quot;Slide 31 - &amp;quot;Turn Taking –  impacts both physical and sensory set up&amp;quot;&quot;/&gt;&lt;property id=&quot;20307&quot; value=&quot;320&quot;/&gt;&lt;property id=&quot;20309&quot; value=&quot;-1&quot;/&gt;&lt;/object&gt;&lt;object type=&quot;3&quot; unique_id=&quot;11874&quot;&gt;&lt;property id=&quot;20148&quot; value=&quot;5&quot;/&gt;&lt;property id=&quot;20300&quot; value=&quot;Slide 32 - &amp;quot;Sensory Environment&amp;quot;&quot;/&gt;&lt;property id=&quot;20307&quot; value=&quot;321&quot;/&gt;&lt;property id=&quot;20309&quot; value=&quot;-1&quot;/&gt;&lt;/object&gt;&lt;object type=&quot;3&quot; unique_id=&quot;11875&quot;&gt;&lt;property id=&quot;20148&quot; value=&quot;5&quot;/&gt;&lt;property id=&quot;20300&quot; value=&quot;Slide 33&quot;/&gt;&lt;property id=&quot;20307&quot; value=&quot;322&quot;/&gt;&lt;property id=&quot;20309&quot; value=&quot;-1&quot;/&gt;&lt;/object&gt;&lt;object type=&quot;3&quot; unique_id=&quot;11876&quot;&gt;&lt;property id=&quot;20148&quot; value=&quot;5&quot;/&gt;&lt;property id=&quot;20300&quot; value=&quot;Slide 34 - &amp;quot;Extreme Comfort Measures –  soft cushions and soft gloves         (after school wind down with IM)&amp;quot;&quot;/&gt;&lt;property id=&quot;20307&quot; value=&quot;323&quot;/&gt;&lt;property id=&quot;20309&quot; value=&quot;-1&quot;/&gt;&lt;/object&gt;&lt;object type=&quot;3&quot; unique_id=&quot;11877&quot;&gt;&lt;property id=&quot;20148&quot; value=&quot;5&quot;/&gt;&lt;property id=&quot;20300&quot; value=&quot;Slide 35 - &amp;quot;Postural Calming – smaller play space and weight through vertical core.&amp;quot;&quot;/&gt;&lt;property id=&quot;20307&quot; value=&quot;324&quot;/&gt;&lt;property id=&quot;20309&quot; value=&quot;-1&quot;/&gt;&lt;/object&gt;&lt;object type=&quot;3&quot; unique_id=&quot;11878&quot;&gt;&lt;property id=&quot;20148&quot; value=&quot;5&quot;/&gt;&lt;property id=&quot;20300&quot; value=&quot;Slide 36 - &amp;quot;Extreme IM! Child led selection of weighted vest and positioning.&amp;quot;&quot;/&gt;&lt;property id=&quot;20307&quot; value=&quot;325&quot;/&gt;&lt;property id=&quot;20309&quot; value=&quot;-1&quot;/&gt;&lt;/object&gt;&lt;object type=&quot;3&quot; unique_id=&quot;11879&quot;&gt;&lt;property id=&quot;20148&quot; value=&quot;5&quot;/&gt;&lt;property id=&quot;20300&quot; value=&quot;Slide 37 - &amp;quot;Alternate between challenging physical and sensory parameters&amp;quot;&quot;/&gt;&lt;property id=&quot;20307&quot; value=&quot;326&quot;/&gt;&lt;property id=&quot;20309&quot; value=&quot;-1&quot;/&gt;&lt;/object&gt;&lt;object type=&quot;3&quot; unique_id=&quot;11880&quot;&gt;&lt;property id=&quot;20148&quot; value=&quot;5&quot;/&gt;&lt;property id=&quot;20300&quot; value=&quot;Slide 38&quot;/&gt;&lt;property id=&quot;20307&quot; value=&quot;327&quot;/&gt;&lt;property id=&quot;20309&quot; value=&quot;-1&quot;/&gt;&lt;/object&gt;&lt;object type=&quot;3&quot; unique_id=&quot;11881&quot;&gt;&lt;property id=&quot;20148&quot; value=&quot;5&quot;/&gt;&lt;property id=&quot;20300&quot; value=&quot;Slide 39&quot;/&gt;&lt;property id=&quot;20307&quot; value=&quot;328&quot;/&gt;&lt;property id=&quot;20309&quot; value=&quot;-1&quot;/&gt;&lt;/object&gt;&lt;object type=&quot;3&quot; unique_id=&quot;11882&quot;&gt;&lt;property id=&quot;20148&quot; value=&quot;5&quot;/&gt;&lt;property id=&quot;20300&quot; value=&quot;Slide 40 - &amp;quot;Homemade “Snuggy” and yes, a bucket on the child’s head for proprioception challenge!&amp;quot;&quot;/&gt;&lt;property id=&quot;20307&quot; value=&quot;329&quot;/&gt;&lt;property id=&quot;20309&quot; value=&quot;-1&quot;/&gt;&lt;/object&gt;&lt;object type=&quot;3&quot; unique_id=&quot;11883&quot;&gt;&lt;property id=&quot;20148&quot; value=&quot;5&quot;/&gt;&lt;property id=&quot;20300&quot; value=&quot;Slide 41 - &amp;quot;Blending Sensory Activities with IM tasks&amp;quot;&quot;/&gt;&lt;property id=&quot;20307&quot; value=&quot;330&quot;/&gt;&lt;property id=&quot;20309&quot; value=&quot;-1&quot;/&gt;&lt;/object&gt;&lt;object type=&quot;3&quot; unique_id=&quot;11884&quot;&gt;&lt;property id=&quot;20148&quot; value=&quot;5&quot;/&gt;&lt;property id=&quot;20300&quot; value=&quot;Slide 42 - &amp;quot;Blending Sports Interest with IM Activity&amp;quot;&quot;/&gt;&lt;property id=&quot;20307&quot; value=&quot;331&quot;/&gt;&lt;property id=&quot;20309&quot; value=&quot;-1&quot;/&gt;&lt;/object&gt;&lt;object type=&quot;3&quot; unique_id=&quot;11885&quot;&gt;&lt;property id=&quot;20148&quot; value=&quot;5&quot;/&gt;&lt;property id=&quot;20300&quot; value=&quot;Slide 43 - &amp;quot;Turn Taking with Sensory Choices&amp;quot;&quot;/&gt;&lt;property id=&quot;20307&quot; value=&quot;332&quot;/&gt;&lt;property id=&quot;20309&quot; value=&quot;-1&quot;/&gt;&lt;/object&gt;&lt;object type=&quot;3&quot; unique_id=&quot;11886&quot;&gt;&lt;property id=&quot;20148&quot; value=&quot;5&quot;/&gt;&lt;property id=&quot;20300&quot; value=&quot;Slide 44 - &amp;quot;Review of Module 2 Learning Objectives&amp;quot;&quot;/&gt;&lt;property id=&quot;20307&quot; value=&quot;333&quot;/&gt;&lt;property id=&quot;20309&quot; value=&quot;-1&quot;/&gt;&lt;/object&gt;&lt;object type=&quot;3&quot; unique_id=&quot;11888&quot;&gt;&lt;property id=&quot;20148&quot; value=&quot;5&quot;/&gt;&lt;property id=&quot;20300&quot; value=&quot;Slide 46 - &amp;quot;Module 2 Homework&amp;quot;&quot;/&gt;&lt;property id=&quot;20307&quot; value=&quot;335&quot;/&gt;&lt;property id=&quot;20309&quot; value=&quot;-1&quot;/&gt;&lt;/object&gt;&lt;object type=&quot;3&quot; unique_id=&quot;12620&quot;&gt;&lt;property id=&quot;20148&quot; value=&quot;5&quot;/&gt;&lt;property id=&quot;20300&quot; value=&quot;Slide 45&quot;/&gt;&lt;property id=&quot;20307&quot; value=&quot;338&quot;/&gt;&lt;property id=&quot;20309&quot; value=&quot;-1&quot;/&gt;&lt;/object&gt;&lt;object type=&quot;3&quot; unique_id=&quot;16137&quot;&gt;&lt;property id=&quot;20148&quot; value=&quot;5&quot;/&gt;&lt;property id=&quot;20300&quot; value=&quot;Slide 9 - &amp;quot;Techniques for Success&amp;quot;&quot;/&gt;&lt;property id=&quot;20307&quot; value=&quot;340&quot;/&gt;&lt;property id=&quot;20309&quot; value=&quot;-1&quot;/&gt;&lt;/object&gt;&lt;object type=&quot;3&quot; unique_id=&quot;16138&quot;&gt;&lt;property id=&quot;20148&quot; value=&quot;5&quot;/&gt;&lt;property id=&quot;20300&quot; value=&quot;Slide 8 - &amp;quot;The Key to IM Success:&amp;quot;&quot;/&gt;&lt;property id=&quot;20307&quot; value=&quot;341&quot;/&gt;&lt;property id=&quot;20309&quot; value=&quot;-1&quot;/&gt;&lt;/object&gt;&lt;object type=&quot;3&quot; unique_id=&quot;16139&quot;&gt;&lt;property id=&quot;20148&quot; value=&quot;5&quot;/&gt;&lt;property id=&quot;20300&quot; value=&quot;Slide 20 - &amp;quot;Modifying Physical Tasks&amp;quot;&quot;/&gt;&lt;property id=&quot;20307&quot; value=&quot;342&quot;/&gt;&lt;property id=&quot;20309&quot; value=&quot;-1&quot;/&gt;&lt;/object&gt;&lt;/object&gt;&lt;object type=&quot;10&quot; unique_id=&quot;16716&quot;&gt;&lt;object type=&quot;11&quot; unique_id=&quot;16717&quot;&gt;&lt;/object&gt;&lt;/object&gt;&lt;object type=&quot;4&quot; unique_id=&quot;16718&quot;&gt;&lt;/object&gt;&lt;/object&gt;&lt;/database&gt;"/>
  <p:tag name="MMPROD_TAG_VCONFIG" val="PD94bWwgdmVyc2lvbj0iMS4wIiBlbmNvZGluZz0iVVRGLTgiPz4NCjxjb25maWd1cmF0aW9uPg0KCTxjb2xvcnM+DQoJCTx1aWNvbG9yIG5hbWU9InByaW1hcnkiIHZhbHVlPSIweDZGODQ4OCIvPg0KCQk8dWljb2xvciBuYW1lPSJnbG93IiB2YWx1ZT0iMHgzNUQzMzQiLz4NCgkJPHVpY29sb3IgbmFtZT0idGV4dCIgdmFsdWU9IjB4RkZGRkZGIi8+DQoJCTx1aWNvbG9yIG5hbWU9ImxpZ2h0IiB2YWx1ZT0iMHg0RTVENjAiLz4NCgkJPHVpY29sb3IgbmFtZT0ic2hhZG93IiB2YWx1ZT0iMHgwMDAwMDAiLz4NCgkJPHVpY29sb3IgbmFtZT0iYmFja2dyb3VuZCIgdmFsdWU9IjB4NzI3OTcxIi8+DQoJCTx1aWNvbG9yIG5hbWU9Im5vdGVzVGV4dEJhY2tncm91bmQiIHZhbHVlPSIweEZGRkZGRiIvPg0KCTwvY29sb3JzPg0KCTxsYXlvdXQ+DQoJCTx1aXNob3cgbmFtZT0icHJlc2VudGF0aW9udGl0bGUiIHZhbHVlPSJ0cnVlIi8+DQoJCTx1aXNob3cgbmFtZT0icHJlc2VudGVycGhvdG8iIHZhbHVlPSJ0cnVlIi8+DQoJCTx1aXNob3cgbmFtZT0icHJlc2VudGVybmFtZSIgdmFsdWU9InRydWUiLz4NCgkJPHVpc2hvdyBuYW1lPSJwcmVzZW50ZXJ0aXRsZSIgdmFsdWU9InRydWUiLz4NCgkJPHVpc2hvdyBuYW1lPSJwcmVzZW50ZXJlbWFpbCIgdmFsdWU9InRydWUiLz4NCgkJPHVpc2hvdyBuYW1lPSJwcmVzZW50ZXJiaW8iIHZhbHVlPSJ0cnVlIi8+DQoJCTx1aXNob3cgbmFtZT0iY29tcGFueWxvZ28iIHZhbHVlPSJ0cnVlIi8+DQoJCTx1aXNob3cgbmFtZT0ic2lkZWJhciIgdmFsdWU9InRydWUiLz4NCgkJPHVpc2hvdyBuYW1lPSJvdXRsaW5lIiB2YWx1ZT0idHJ1ZSIvPg0KCQk8dWlzaG93IG5hbWU9InRodW1ibmFpbCIgdmFsdWU9InRydWUiLz4NCgkJPHVpc2hvdyBuYW1lPSJub3RlcyIgdmFsdWU9InRydWUiLz4NCgkJPHVpc2hvdyBuYW1lPSJzZWFyY2giIHZhbHVlPSJ0cnVlIi8+DQoJCTx1aXNob3cgbmFtZT0iYXR0YWNobWVudHMiIHZhbHVlPSJ0cnVlIi8+DQoJCTx1aXNob3cgbmFtZT0idXRpbHMiIHZhbHVlPSJ0cnVlIi8+DQoJCTx1aXNob3cgbmFtZT0idm9sdW1lIiB2YWx1ZT0idHJ1ZSIvPg0KCQk8dWlzaG93IG5hbWU9InBsYXliYXIiIHZhbHVlPSJ0cnVlIi8+DQoJCTx1aXNob3cgbmFtZT0idGFsa2luZ2hlYWQiIHZhbHVlPSJ0cnVlIi8+DQoJCTx1aXNob3cgbmFtZT0ic2lkZWJhcm9ucmlnaHQiIHZhbHVlPSJ0cnVlIi8+DQoJCTx1aXNob3cgbmFtZT0idmlld2NoYW5nZSIgdmFsdWU9InRydWUiLz4NCgkJPHVpc2hvdyBuYW1lPSJhbHdheXNTY3J1bmNoIiB2YWx1ZT0iZmFsc2UiLz4NCgkJPHVpc2hvdyBuYW1lPSJpbml0aWFsZGlzcGxheW1vZGVpc25vcm1hbCIgdmFsdWU9InRydWUiLz4NCgkJPHVpc2hvdyBuYW1lPSJjY3RleHRoaWdobGlnaHRpbmciIHZhbHVlPSJ0cnVlIi8+DQoJCTx1aXJlcGxhY2UgbmFtZT0ibG9nbyIgdmFsdWU9IiIvPg0KCQk8dWlyZXBsYWNlIG5hbWU9ImJnaW1hZ2UiIHZhbHVlPSIiLz4NCgkJPHVpcmVwbGFjZSBuYW1lPSJpbml0aWFsdGFiIiB2YWx1ZT0ib3V0bGluZSIvPg0KCTwvbGF5b3V0Pg0KCTxwcmVsb2FkZXI+PHNldEJvb2wgbmFtZT0iZGlzYWJsZUFzc2V0UHJlbG9hZGVyIiB2YWx1ZT0idHJ1ZSIvPjwvcHJlbG9hZGVyPj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BdXMiLz4NCgkJPHVpdGV4dCBuYW1lPSJET0NXUkFQX1RJVExFIiB2YWx1ZT0iUHJlc2VudGVyLUFuaGFuZyIvPg0KCQk8dWl0ZXh0IG5hbWU9IkRPQ1dSQVBfTVNHIiB2YWx1ZT0iQXVmIG1laW5lbSBBcmJlaXRzcGxhdHogc3BlaWNoZXJuIi8+DQoJCTx1aXRleHQgbmFtZT0iRE9DV1JBUF9QUk9NUFQiIHZhbHVlPSJadW0gSGVydW50ZXJsYWRlbiBrbGlja2VuIi8+DQoJPC9sYW5ndWFnZT4NCgk8bGFuZ3VhZ2UgaWQ9ImZy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+DQoJCTwhLS0gc3Vic3RpdHV0aW9uOiAlbiA9PSBzbGlkZSBudW1iZXIgLS0+DQoJCTwhLS0gc3Vic3RpdHV0aW9uOiAldCA9PSB0b3RhbCBzbGlkZSBjb3VudCAtLT4NCgkJPHVpdGV4dCBuYW1lPSJTQ1JVQkJBUlNUQVRVU19TTElERUlORk8iIHZhbHVlPSJEaWFwb3NpdGl2ZSAlbiAvICV0IHwgIi8+DQoJCTx1aXRleHQgbmFtZT0iU0NSVUJCQVJTVEFUVVNfU1RPUFBFRCIgdmFsdWU9IkFycsOqdMOpZSIvPg0KCQk8dWl0ZXh0IG5hbWU9IlNDUlVCQkFSU1RBVFVTX1BMQVlJTkciIHZhbHVlPSJMZWN0dXJlIi8+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+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+DQoJCTwhLS0gc3Vic3RpdHV0aW9uOiAlcCA9PSBjdXJyZW50IHNwZWFrZXIncyB0aXRsZSAtLT4NCgkJPHVpdGV4dCBuYW1lPSJCSU9XSU5fVElUTEUiIHZhbHVlPSJCaW8gOiAlcCIvPg0KCQk8dWl0ZXh0IG5hbWU9IkJJT0JUTl9USVRMRSIgdmFsdWU9IkJpbyA6Ii8+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+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+DQoJCTx1aXRleHQgbmFtZT0iVEhVTUJfSEVBRElORyIgdmFsdWU9IkRpYXBvc2l0aXZlIi8+DQoJCTx1aXRleHQgbmFtZT0iVEhVTUJfSU5GTyIgdmFsdWU9IlRpdHJlL2R1csOpZSIvPg0KCQk8dWl0ZXh0IG5hbWU9IkFUVEFDSE5BTUVfSEVBRElORyIgdmFsdWU9Ik5vbSBkZSBmaWNoaWVyIi8+DQoJCTx1aXRleHQgbmFtZT0iQVRUQUNIU0laRV9IRUFESU5HIiB2YWx1ZT0iVGFpbGxlIi8+DQoJCTx1aXRleHQgbmFtZT0iU0xJREVfTk9URVMiIHZhbHVlPSJDb21tZW50YWlyZXMgZGVzIGRpYXBvc2l0aXZlcyIvPg0KCQk8IS0tcXVpeiBwb2QgYW5kIG1lc3NhZ2UgYm94IHRleHRzLS0+DQoJCTx1aXRleHQgbmFtZT0iUVVJWlBPRF9RVUlaX0FUVEVNUFQiIHZhbHVlPSJUZW50YXRpdmUgZGUgcXVlc3Rpb25uYWlyZSA6Ii8+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+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+DQoJCTx1aXRleHQgbmFtZT0iRE9DV1JBUF9QUk9NUFQiIHZhbHVlPSJDbGlxdWVyIHBvdXIgdMOpbMOpY2hhcmdlciIvPg0KCTwvbGFuZ3VhZ2U+DQoJPGxhbmd1YWdlIGlkPSJqYSI+DQoJCTwhLS0gZm9ybWF0IGZvciB1aWZvbnQgdmFsdWUgaXMgImZvbnQsc2l6ZSxpc2JvbGQsaXNpdGFsaWMsaXNzaGFkb3dlZCIgLS0+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+DQoJCTx1aWZvbnQgbmFtZT0iRk9OVF9FTEFQU0VEVElNRSIgdmFsdWU9IlZlcmRhbmEsMTEsdHJ1ZSxmYWxzZSxmYWxzZSIvPg0KCQk8dWlmb250IG5hbWU9IkZPTlRfVVRJTFNNRU5VIiB2YWx1ZT0iVmVyZGFuYSw5LHRydWUsZmFsc2UsZmFsc2UiLz4NCgkJPHVpZm9udCBuYW1lPSJGT05UX1RBQlMiIHZhbHVlPSJWZXJkYW5hLDEwLGZhbHNlLGZhbHNlLGZhbHNlIi8+DQoJCTx1aWZvbnQgbmFtZT0iRk9OVF9QUkVTRU5UQVRJT05OQU1FIiB2YWx1ZT0iVmVyZGFuYSwxNSxmYWxzZSxmYWxzZSx0cnVlIi8+DQoJCTx1aWZvbnQgbmFtZT0iRk9OVF9QUkVTRU5URVJOQU1FIiB2YWx1ZT0iVmVyZGFuYSwxNSx0cnVlLGZhbHNlLHRydWUiLz4NCgkJPHVpZm9udCBuYW1lPSJGT05UX1BSRVNFTlRFUlRJVExFIiB2YWx1ZT0iVmVyZGFuYSwxMS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MTEsZmFsc2UsZmFsc2UsdHJ1ZSIvPg0KCQk8dWlmb250IG5hbWU9IkZPTlRfQklPV0lOIiB2YWx1ZT0iVmVyZGFuYSwxMSxmYWxzZSxmYWxzZSxmYWxzZSIvPg0KCQk8dWlmb250IG5hbWU9IkZPTlRfTElTVEhFQURJTkciIHZhbHVlPSJWZXJkYW5hLDExLGZhbHNlLGZhbHNlLGZhbHNlIi8+DQoJCTx1aWZvbnQgbmFtZT0iRk9OVF9XSU5USVRMRSIgdmFsdWU9IlZlcmRhbmEsMTE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+DQoJCTx1aXRleHQgbmFtZT0iU0NSVUJCQVJTVEFUVVNfUExBWUlORyIgdmFsdWU9IuWGjeeUn+S4rSIvPg0KCQk8dWl0ZXh0IG5hbWU9IlNDUlVCQkFSU1RBVFVTX05PQVVESU8iIHZhbHVlPSLpn7Plo7DjgarjgZciLz4NCgkJPHVpdGV4dCBuYW1lPSJTQ1JVQkJBUlNUQVRVU19WSURQTEFZSU5HIiB2YWx1ZT0i44OT44OH44Kq5YaN55Sf5LitIi8+DQoJCTx1aXRleHQgbmFtZT0iU0NSVUJCQVJTVEFUVVNfTE9BRElORyIgdmFsdWU9IuODreODvOODieS4rSIvPg0KCQk8dWl0ZXh0IG5hbWU9IlNDUlVCQkFSU1RBVFVTX0JVRkZFUklORyIgdmFsdWU9IuODkOODg+ODleOCoeS4rSIvPg0KCQk8dWl0ZXh0IG5hbWU9IlNDUlVCQkFSU1RBVFVTX1FVRVNUSU9OIiB2YWx1ZT0i6LOq5ZWP44Gr562U44GI44Gm5LiL44GV44GEIi8+DQoJCTx1aXRleHQgbmFtZT0iU0NSVUJCQVJTVEFUVVNfUkVWSUVXUVVJWiIgdmFsdWU9IuOCr+OCpOOCuuOCkuODrOODk+ODpeODvOOBl+OBpuOBhOOBvuOBmSIvPg0KCQk8IS0tIHN1YnN0aXR1dGlvbjogJW0gPT0gbWludXRlcyByZW1haW5pbmcgLS0+DQoJCTwhLS0gc3Vic3RpdHV0aW9uOiAlcyA9PSBzZWNvbmRzIHJlbWFpbmluZyAtLT4NCgkJPHVpdGV4dCBuYW1lPSJFTEFQU0VEIiB2YWx1ZT0i5q6L44KKIDogJW0g5YiGICVzIOenkiIvPg0KCQk8dWl0ZXh0IG5hbWU9Ik5PVEZPVU5EIiB2YWx1ZT0i5L2V44KC6KaL44Gk44GL44KK44G+44Gb44KTIi8+DQoJCTx1aXRleHQgbmFtZT0iQVRUQUNITUVOVFMiIHZhbHVlPSLmt7vku5giLz4NCgkJPCEtLSBzdWJzdGl0dXRpb246ICVwID09IGN1cnJlbnQgc3BlYWtlcidzIHRpdGxlIC0tPg0KCQk8dWl0ZXh0IG5hbWU9IkJJT1dJTl9USVRMRSIgdmFsdWU9Iue1jOattCA6ICVwIi8+DQoJCTx1aXRleHQgbmFtZT0iQklPQlROX1RJVExFIiB2YWx1ZT0i57WM5q20Ii8+DQoJCTx1aXRleHQgbmFtZT0iRElWSURFUkJUTl9USVRMRSIgdmFsdWU9InwiLz4NCgkJPHVpdGV4dCBuYW1lPSJDT05UQUNUQlROX1RJVExFIiB2YWx1ZT0i44GK5ZWP44GE5ZCI44KP44GbIi8+DQoJCTx1aXRleHQgbmFtZT0iVEFCX1FVSVoiIHZhbHVlPSLjgq/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/44Kk44OI44OrIi8+DQoJCTx1aXRleHQgbmFtZT0iRFVSQVRJT05fSEVBRElORyIgdmFsdWU9IumVt+OBlSIvPg0KCQk8dWl0ZXh0IG5hbWU9IlNFQVJDSF9IRUFESU5HIiB2YWx1ZT0i5qSc57Si44GZ44KL44OG44Kt44K544OIIDogIi8+DQoJCTx1aXRleHQgbmFtZT0iVEhVTUJfSEVBRElORyIgdmFsdWU9IuOCueODqeOCpOODiSIvPg0KCQk8dWl0ZXh0IG5hbWU9IlRIVU1CX0lORk8iIHZhbHVlPSLjgrnjg6njgqTjg4njgr/jgqTjg4jjg6sgLyDplbfjgZUiLz4NCgkJPHVpdGV4dCBuYW1lPSJBVFRBQ0hOQU1FX0hFQURJTkciIHZhbHVlPSLjg5XjgqHjgqTjg6vlkI0iLz4NCgkJPHVpdGV4dCBuYW1lPSJBVFRBQ0hTSVpFX0hFQURJTkciIHZhbHVlPSLjgrXjgqTjgroiLz4NCgkJPHVpdGV4dCBuYW1lPSJTTElERV9OT1RFUyIgdmFsdWU9IuOCueODqeOCpOODieODjuODvOODiCIvPg0KCQk8IS0tcXVpeiBwb2QgYW5kIG1lc3NhZ2UgYm94IHRleHRzLS0+DQoJCTx1aXRleHQgbmFtZT0iUVVJWlBPRF9RVUlaX0FUVEVNUFQiIHZhbHVlPSLjgq/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+DQoJCTx1aXRleHQgbmFtZT0iUVVJWlBPRF9RVUVTVFlQRV9TVFIiIHZhbHVlPSLjgr/jgqTjg5cgOiAlcyIvPg0KCQk8dWl0ZXh0IG5hbWU9IlFVSVpQT0RfUVVFU1RZUEVfR1JEIiB2YWx1ZT0i6KmV5L6hIi8+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+OBhCIvPg0KCQk8dWl0ZXh0IG5hbWU9IldBUk5JTkdNU0dfTk9TVFJJTkciIHZhbHVlPSLjgYTjgYTjgYgiLz4NCgkJPHVpdGV4dCBuYW1lPSJXQVJOSU5HTVNHX1RJVExFU1RSSU5HIiB2YWx1ZT0i44Kv44Kk44K644Gu44OK44OT44Ky44O844K344On44Oz44Gr6Zai44GZ44KL6K2m5ZGKIi8+DQoJCTx1aXRleHQgbmFtZT0iV0FSTklOR01TR19NU0dTVFJJTkciIHZhbHVlPSLjgZPjga7jgq/jgqTjgrrjgavjga/jgIHjgb7jgaDop6PnrZTjgZfjgabjgYTjgarjgYTos6rllY/jgYzjgYLjgorjgb7jgZnjgIImI3hBOyYjeEE7IOOCr+OCpOOCuuOCkue1guS6huOBmeOCi+OBq+OBr+OAgeOAjOOBr+OBhOOAjeOCkuOCr+ODquODg+OCr+OBl+OBvuOBmeOAguOCr+OCpOOCuuOCkue2muihjOOBmeOCi+OBq+OBr+OAgeOAjOOBhOOBhOOBiOOAjeOCkuOCr+ODquODg+OCr+OBl+OBvuOBmeOAgiIvPg0KCQk8dWl0ZXh0IG5hbWU9IklORk9STUFUSU9OX0gyNjRfRkxBU0hQTEFZRVIiIHZhbHVlPSLjgYrkvb/jgYTjga7jgrPjg7Pjg5Tjg6Xjg7zjgr/jgavnj77lnKjjgqTjg7Pjgrnjg4jjg7zjg6vjgZXjgozjgabjgYTjgosgRmxhc2ggUGxheWVyIOOBruODkOODvOOCuOODp+ODs+OBr+OAgeOBk+OBruODk+ODh+OCquOCkuOCteODneODvOODiOOBl+OBpuOBhOOBvuOBm+OCk+OAguacgOaWsOOBriBGbGFzaCBQbGF5ZXIg44KS44OA44Km44Oz44Ot44O844OJ44GZ44KL44Gr44Gv44CB44OT44OH44Kq6aCY5Z+f44KS44Kv44Oq44OD44Kv44GX44Gm44GP44Gg44GV44GE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+imi+OBm+OCiyIvPg0KCQk8dWl0ZXh0IG5hbWU9Ik1VVEUiIHZhbHVlPSLjg5/jg6Xjg7zjg4giLz4NCgkJPHVpdGV4dCBuYW1lPSJET0NXUkFQX1RJVExFIiB2YWx1ZT0iUHJlc2VudGVyIOa3u+S7mOODleOCoeOCpOODqyIvPg0KCQk8dWl0ZXh0IG5hbWU9IkRPQ1dSQVBfTVNHIiB2YWx1ZT0i44Oe44Kk44Kz44Oz44OU44Ol44O844K/44Gr5L+d5a2YIi8+DQoJCTx1aXRleHQgbmFtZT0iRE9DV1JBUF9QUk9NUFQiIHZhbHVlPSLjgq/jg6rjg4Pjgq/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S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+DQoJCTx1aXRleHQgbmFtZT0iU0NSVUJCQVJTVEFUVVNfU0xJREVJTkZPIiB2YWx1ZT0i7Iqs65287J2065OcICVuIC8gJXQgfCAiLz4NCgkJPHVpdGV4dCBuYW1lPSJTQ1JVQkJBUlNUQVRVU19TVE9QUEVEIiB2YWx1ZT0i7KSR7KeA65CoIi8+DQoJCTx1aXRleHQgbmFtZT0iU0NSVUJCQVJTVEFUVVNfUExBWUlORyIgdmFsdWU9IuyerOyDnSIvPg0KCQk8dWl0ZXh0IG5hbWU9IlNDUlVCQkFSU1RBVFVTX05PQVVESU8iIHZhbHVlPSLsmKTrlJTsmKQg7JeG7J2MIi8+DQoJCTx1aXRleHQgbmFtZT0iU0NSVUJCQVJTVEFUVVNfVklEUExBWUlORyIgdmFsdWU9Iuu5hOuUlOyYpCDsnqzsg50g7KSRIi8+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+DQoJCTwhLS0gc3Vic3RpdHV0aW9uOiAlbSA9PSBtaW51dGVzIHJlbWFpbmluZyAtLT4NCgkJPCEtLSBzdWJzdGl0dXRpb246ICVzID09IHNlY29uZHMgcmVtYWluaW5nIC0tPg0KCQk8dWl0ZXh0IG5hbWU9IkVMQVBTRUQiIHZhbHVlPSIlbeu2hCAlc+y0iCDrgqjsnYwiLz4NCgkJPHVpdGV4dCBuYW1lPSJOT1RGT1VORCIgdmFsdWU9IuyXhuydjCIvPg0KCQk8dWl0ZXh0IG5hbWU9IkFUVEFDSE1FTlRTIiB2YWx1ZT0i7LKo67aAIO2MjOydvCIvPg0KCQk8IS0tIHN1YnN0aXR1dGlvbjogJXAgPT0gY3VycmVudCBzcGVha2VyJ3MgdGl0bGUgLS0+DQoJCTx1aXRleHQgbmFtZT0iQklPV0lOX1RJVExFIiB2YWx1ZT0i6rK966ClIOyGjOqwnDogJXAiLz4NCgkJPHVpdGV4dCBuYW1lPSJCSU9CVE5fVElUTEUiIHZhbHVlPSLqsr3roKUg7IaM6rCcIi8+DQoJCTx1aXRleHQgbmFtZT0iRElWSURFUkJUTl9USVRMRSIgdmFsdWU9InwiLz4NCgkJPHVpdGV4dCBuYW1lPSJDT05UQUNUQlROX1RJVExFIiB2YWx1ZT0i7Jew65297LKYIi8+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+DQoJCTx1aXRleHQgbmFtZT0iVEhVTUJfSEVBRElORyIgdmFsdWU9IuyKrOudvOydtOuTnCIvPg0KCQk8dWl0ZXh0IG5hbWU9IlRIVU1CX0lORk8iIHZhbHVlPSLsoJzrqqkv7J6s7IOd7Iuc6rCEIi8+DQoJCTx1aXRleHQgbmFtZT0iQVRUQUNITkFNRV9IRUFESU5HIiB2YWx1ZT0i7YyM7J28IOydtOumhCIvPg0KCQk8dWl0ZXh0IG5hbWU9IkFUVEFDSFNJWkVfSEVBRElORyIgdmFsdWU9Iu2BrOq4sCIvPg0KCQk8dWl0ZXh0IG5hbWU9IlNMSURFX05PVEVTIiB2YWx1ZT0i7Iqs65287J2065OcIOuFuO2KuCIvPg0KCQk8IS0tcXVpeiBwb2QgYW5kIG1lc3NhZ2UgYm94IHRleHRzLS0+DQoJCTx1aXRleHQgbmFtZT0iUVVJWlBPRF9RVUlaX0FUVEVNUFQiIHZhbHVlPSLtgLTspogg7Iuc64+EIO2an+yImDoiLz4NCgkJPHVpdGV4dCBuYW1lPSJRVUlaUE9EX1FVSVpfQVRURU1QVF9WQUxVRSIgdmFsdWU9IiVuLyV0Ii8+DQoJCTx1aXRleHQgbmFtZT0iUVVJWlBPRF9RVUlaX1NDT1JFIiB2YWx1ZT0i65Od7KCQOiIvPg0KCQk8dWl0ZXh0IG5hbWU9IlFVSVpQT0RfUVVJWl9QQVNTU0NPUkUiIHZhbHVlPSLthrXqs7wg7KCQ7IiYOiIvPg0KCQk8dWl0ZXh0IG5hbWU9IlFVSVpQT0RfUVVJWl9NQVhTQ09SRSIgdmFsdWU9Iuy1nOqzoCDsoJDsiJg6Ii8+DQoJCTx1aXRleHQgbmFtZT0iUVVJWlBPRF9RVUVTQVRNUFRfU1RSIiB2YWx1ZT0i7Iuc64+EIO2an+yImDogJW4vJXQiLz4NCgkJPHVpdGV4dCBuYW1lPSJRVUlaUE9EX1FVRVNUWVBFX1NUUiIgdmFsdWU9IuycoO2YlTogJXMiLz4NCgkJPHVpdGV4dCBuYW1lPSJRVUlaUE9EX1FVRVNUWVBFX0dSRCIgdmFsdWU9IuygkOyImCDrp6TquLDquLAg7JmE66OMIi8+DQoJCTx1aXRleHQgbmFtZT0iUVVJWlBPRF9RVUVTVFlQRV9TVlkiIHZhbHVlPSLshKTrrLgg7KGw7IKsIi8+DQoJCTx1aXRleHQgbmFtZT0iUVVJWlBPRF9RVUlaQVRNUFRfSU5GIiB2YWx1ZT0i66y07ZWcIi8+DQoJCTx1aXRleHQgbmFtZT0iUVVJWlBPRF9RVUVTQVRNUFRfSU5GIiB2YWx1ZT0i66y07ZWcIi8+DQoJCTx1aXRleHQgbmFtZT0iV0FSTklOR01TR19ZRVNTVFJJTkciIHZhbHVlPSLsmIgiLz4NCgkJPHVpdGV4dCBuYW1lPSJXQVJOSU5HTVNHX05PU1RSSU5HIiB2YWx1ZT0i7JWE64uI7JikIi8+DQoJCTx1aXRleHQgbmFtZT0iV0FSTklOR01TR19USVRMRVNUUklORyIgdmFsdWU9Iu2AtOymiCDrgrTruYTqsozsnbTshZgg6rK96rOgIi8+DQoJCTx1aXRleHQgbmFtZT0iV0FSTklOR01TR19NU0dTVFJJTkciIHZhbHVlPSLsnbQg7YC07KaI7JeQ7IScIOyLnOuPhO2VmOyngCDslYrsnYAg7KeI66y47J20IOyeiOyKteuLiOuLpC4mI3hBOyYjeEE77YC07KaI66W8IOyiheujjO2VmOugpOuptCBb7JiIXeulvCDtgbTrpq3tlZjqs6AsIO2AtOymiOulvCDqs4Tsho3tlZjroKTrqbQgW+yVhOuLiOyYpF3rpbwg7YG066at7ZWY7Iut7Iuc7JikLiIvPg0KCQk8dWl0ZXh0IG5hbWU9IklORk9STUFUSU9OX0gyNjRfRkxBU0hQTEFZRVIiIHZhbHVlPSLsi5zsiqTthZzsl5Ag7ISk7LmY65CY7Ja0IOyeiOuKlCDtmITsnqwg67KE7KCE7J2YIEZsYXNoIFBsYXllcuuKlCDsnbQg67mE65SU7Jik66W8IOyngOybkO2VmOyngCDslYrsirXri4jri6QuIOy1nOyLoCBGbGFzaCBQbGF5ZXLrpbwg64uk7Jq066Gc65Oc7ZWY66Ck66m0IOu5hOuUlOyYpCDsmIHsl63snYQg7YG066at7ZWY7Iut7Iuc7Jik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ssLjsl6zsnpDsl5Dqsowg7IS466GcIOunieuMgCDrs7TsnbTquLAiLz4NCgkJPHVpdGV4dCBuYW1lPSJNVVRFIiB2YWx1ZT0i7J2M7IaM6rGwIi8+DQoJCTx1aXRleHQgbmFtZT0iRE9DV1JBUF9USVRMRSIgdmFsdWU9IlByZXNlbnRlciDtjIzsnbwg7LKo67aAIi8+DQoJCTx1aXRleHQgbmFtZT0iRE9DV1JBUF9NU0ciIHZhbHVlPSLrgrQg7Lu07ZOo7YSw7JeQIOyggOyepSIvPg0KCQk8dWl0ZXh0IG5hbWU9IkRPQ1dSQVBfUFJPTVBUIiB2YWx1ZT0i7YG066at7ZWY7JesIOuLpOyatOuhnOuTnCIvPg0KCTwvbGFuZ3VhZ2U+DQoJPGxhbmd1YWdlIGlkPSJlcy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YSAlbiIvPg0KCQk8IS0tIHN1YnN0aXR1dGlvbjogJW4gPT0gc2xpZGUgbnVtYmVyIC0tPg0KCQk8IS0tIHN1YnN0aXR1dGlvbjogJXQgPT0gdG90YWwgc2xpZGUgY291bnQgLS0+DQoJCTx1aXRleHQgbmFtZT0iU0NSVUJCQVJTVEFUVVNfU0xJREVJTkZPIiB2YWx1ZT0iRGlhcG9zaXRpdmEgJW4gLyAldCB8ICIvPg0KCQk8dWl0ZXh0IG5hbWU9IlNDUlVCQkFSU1RBVFVTX1NUT1BQRUQiIHZhbHVlPSJEZXRlbmlkYSIvPg0KCQk8dWl0ZXh0IG5hbWU9IlNDUlVCQkFSU1RBVFVTX1BMQVlJTkciIHZhbHVlPSJSZXByb2R1Y2llbmRvIi8+DQoJCTx1aXRleHQgbmFtZT0iU0NSVUJCQVJTVEFUVVNfTk9BVURJTyIgdmFsdWU9IlNpbiBzb25pZG8iLz4NCgkJPHVpdGV4dCBuYW1lPSJTQ1JVQkJBUlNUQVRVU19WSURQTEFZSU5HIiB2YWx1ZT0iVsOtZGVvIGVuIHJlcHJvZC4iLz4NCgkJPHVpdGV4dCBuYW1lPSJTQ1JVQkJBUlNUQVRVU19MT0FESU5HIiB2YWx1ZT0iQ2FyZ2FuZG8iLz4NCgkJPHVpdGV4dCBuYW1lPSJTQ1JVQkJBUlNUQVRVU19CVUZGRVJJTkciIHZhbHVlPSJBbG1hY2VuYW5kbyBlbiBiw7pmZXIiLz4NCgkJPHVpdGV4dCBuYW1lPSJTQ1JVQkJBUlNUQVRVU19RVUVTVElPTiIgdmFsdWU9IkNvbnRlc3RhciBwcmVndW50YSIvPg0KCQk8dWl0ZXh0IG5hbWU9IlNDUlVCQkFSU1RBVFVTX1JFVklFV1FVSVoiIHZhbHVlPSJSZXZpc2FuZG8gcHJ1ZWJhIi8+DQoJCTwhLS0gc3Vic3RpdHV0aW9uOiAlbSA9PSBtaW51dGVzIHJlbWFpbmluZyAtLT4NCgkJPCEtLSBzdWJzdGl0dXRpb246ICVzID09IHNlY29uZHMgcmVtYWluaW5nIC0tPg0KCQk8dWl0ZXh0IG5hbWU9IkVMQVBTRUQiIHZhbHVlPSIlbSBtaW51dG9zICVzIHNlZ3VuZG9zIHJlc3RhbnRlcyIvPg0KCQk8dWl0ZXh0IG5hbWU9Ik5PVEZPVU5EIiB2YWx1ZT0iTm8gc2UgaGEgZW5jb250cmFkbyBuYWRhIi8+DQoJCTx1aXRleHQgbmFtZT0iQVRUQUNITUVOVFMiIHZhbHVlPSJBcmNoaXZvcyBhZGp1bnRvcyIvPg0KCQk8IS0tIHN1YnN0aXR1dGlvbjogJXAgPT0gY3VycmVudCBzcGVha2VyJ3MgdGl0bGUgLS0+DQoJCTx1aXRleHQgbmFtZT0iQklPV0lOX1RJVExFIiB2YWx1ZT0iQmlvZ3JhZsOtYTogJXAiLz4NCgkJPHVpdGV4dCBuYW1lPSJCSU9CVE5fVElUTEUiIHZhbHVlPSJCaW9ncmFmw61hIi8+DQoJCTx1aXRleHQgbmFtZT0iRElWSURFUkJUTl9USVRMRSIgdmFsdWU9InwiLz4NCgkJPHVpdGV4dCBuYW1lPSJDT05UQUNUQlROX1RJVExFIiB2YWx1ZT0iQ29udGFjdG8iLz4NCgkJPHVpdGV4dCBuYW1lPSJUQUJfUVVJWiIgdmFsdWU9IlBydWViYSIvPg0KCQk8dWl0ZXh0IG5hbWU9IlRBQl9PVVRMSU5FIiB2YWx1ZT0iQ29udG9ybm8iLz4NCgkJPHVpdGV4dCBuYW1lPSJUQUJfVEhVTUIiIHZhbHVlPSJNaW5pYXQuIi8+DQoJCTx1aXRleHQgbmFtZT0iVEFCX05PVEVTIiB2YWx1ZT0iTm90YXMiLz4NCgkJPHVpdGV4dCBuYW1lPSJUQUJfU0VBUkNIIiB2YWx1ZT0iQnVzY2FyIi8+DQoJCTx1aXRleHQgbmFtZT0iU0xJREVfSEVBRElORyIgdmFsdWU9IlTDrXR1bG8gZGUgZGlhcG9zaXRpdmEiLz4NCgkJPHVpdGV4dCBuYW1lPSJEVVJBVElPTl9IRUFESU5HIiB2YWx1ZT0iRHVyYWMuIi8+DQoJCTx1aXRleHQgbmFtZT0iU0VBUkNIX0hFQURJTkciIHZhbHVlPSJCdXNjYXIgdGV4dG86Ii8+DQoJCTx1aXRleHQgbmFtZT0iVEhVTUJfSEVBRElORyIgdmFsdWU9IkRpYXBvc2l0aXZhIi8+DQoJCTx1aXRleHQgbmFtZT0iVEhVTUJfSU5GTyIgdmFsdWU9IkR1ci4vVMOtdC4gZGlhcC4iLz4NCgkJPHVpdGV4dCBuYW1lPSJBVFRBQ0hOQU1FX0hFQURJTkciIHZhbHVlPSJOb21icmUgZGUgYXJjaGl2byIvPg0KCQk8dWl0ZXh0IG5hbWU9IkFUVEFDSFNJWkVfSEVBRElORyIgdmFsdWU9IlRhbWHDsW8iLz4NCgkJPHVpdGV4dCBuYW1lPSJTTElERV9OT1RFUyIgdmFsdWU9Ik5vdGFzIGRlIGRpYXBvc2l0aXZhIi8+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+DQoJCTx1aXRleHQgbmFtZT0iUVVJWlBPRF9RVUVTQVRNUFRfU1RSIiB2YWx1ZT0iSW50ZW50b3M6ICVuIGRlICV0Ii8+DQoJCTx1aXRleHQgbmFtZT0iUVVJWlBPRF9RVUVTVFlQRV9TVFIiIHZhbHVlPSJUaXBvOiAlcyIvPg0KCQk8dWl0ZXh0IG5hbWU9IlFVSVpQT0RfUVVFU1RZUEVfR1JEIiB2YWx1ZT0iQ29uIHB1bnR1YWNpw7NuIi8+DQoJCTx1aXRleHQgbmFtZT0iUVVJWlBPRF9RVUVTVFlQRV9TVlkiIHZhbHVlPSJFbmN1ZXN0YSIvPg0KCQk8dWl0ZXh0IG5hbWU9IlFVSVpQT0RfUVVJWkFUTVBUX0lORiIgdmFsdWU9IkluZmluaXRvIi8+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+DQoJCTwhLS0gc3Vic3RpdHV0aW9uOiAlbiA9PSBzbGlkZSBudW1iZXIgLS0+DQoJCTx1aXRleHQgbmFtZT0iQk9PS01BUksiIHZhbHVlPSJBZG9iZSBQcmVzZW50ZXI6ICVwIi8+DQoJCTwhLS0gc3Vic3RpdHV0aW9uOiAlcCA9PSBwcmVzZW50YXRpb24gdGl0bGUgLS0+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+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+DQoJCTx1aXRleHQgbmFtZT0iU0NSVUJCQVJTVEFUVVNfUExBWUlORyIgdmFsdWU9IlJlcHJvZHV6aW5kbyIvPg0KCQk8dWl0ZXh0IG5hbWU9IlNDUlVCQkFSU1RBVFVTX05PQVVESU8iIHZhbHVlPSJTZW0gw6F1ZGlvIi8+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+DQoJCTx1aXRleHQgbmFtZT0iU0NSVUJCQVJTVEFUVVNfUkVWSUVXUVVJWiIgdmFsdWU9IlJldmlzYW5kbyBxdWVzdGlvbsOhcmlvIi8+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+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+DQoJCTx1aXRleHQgbmFtZT0iVEFCX1FVSVoiIHZhbHVlPSJRdWVzdC4iLz4NCgkJPHVpdGV4dCBuYW1lPSJUQUJfT1VUTElORSIgdmFsdWU9IkVzcXVlbWEiLz4NCgkJPHVpdGV4dCBuYW1lPSJUQUJfVEhVTUIiIHZhbHVlPSJNaW5pIi8+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+DQoJCTwhLS1xdWl6IHBvZCBhbmQgbWVzc2FnZSBib3ggdGV4dHMtLT4NCgkJPHVpdGV4dCBuYW1lPSJRVUlaUE9EX1FVSVpfQVRURU1QVCIgdmFsdWU9IlRlbnRhdGl2YSBubyBxdWVzdGlvbsOhcmlvOiIvPg0KCQk8dWl0ZXh0IG5hbWU9IlFVSVpQT0RfUVVJWl9BVFRFTVBUX1ZBTFVFIiB2YWx1ZT0iJW4gZGUgJXQiLz4NCgkJPHVpdGV4dCBuYW1lPSJRVUlaUE9EX1FVSVpfU0NPUkUiIHZhbHVlPSJQb250dWHDp8OjbzoiLz4NCgkJPHVpdGV4dCBuYW1lPSJRVUlaUE9EX1FVSVpfUEFTU1NDT1JFIiB2YWx1ZT0iUG9udHVhw6fDo28gZGUgYXByb3Zhw6fDo286Ii8+DQoJCTx1aXRleHQgbmFtZT0iUVVJWlBPRF9RVUlaX01BWFNDT1JFIiB2YWx1ZT0iUG9udHVhw6fDo28gbcOheGltYToiLz4NCgkJPHVpdGV4dCBuYW1lPSJRVUlaUE9EX1FVRVNBVE1QVF9TVFIiIHZhbHVlPSJUZW50YXRpdmE6ICVuIGRlICV0Ii8+DQoJCTx1aXRleHQgbmFtZT0iUVVJWlBPRF9RVUVTVFlQRV9TVFIiIHZhbHVlPSJUaXBvOiAlcyIvPg0KCQk8dWl0ZXh0IG5hbWU9IlFVSVpQT0RfUVVFU1RZUEVfR1JEIiB2YWx1ZT0iQ2xhc3NpZmljYXTDs3JpYSIvPg0KCQk8dWl0ZXh0IG5hbWU9IlFVSVpQT0RfUVVFU1RZUEVfU1ZZIiB2YWx1ZT0iUGVzcXVpc2EiLz4NCgkJPHVpdGV4dCBuYW1lPSJRVUlaUE9EX1FVSVpBVE1QVF9JTkYiIHZhbHVlPSJJbmZpbml0byIvPg0KCQk8dWl0ZXh0IG5hbWU9IlFVSVpQT0RfUVVFU0FUTVBUX0lORiIgdmFsdWU9IkluZmluaXRvIi8+DQoJCTx1aXRleHQgbmFtZT0iV0FSTklOR01TR19ZRVNTVFJJTkciIHZhbHVlPSJTaW0iLz4NCgkJPHVpdGV4dCBuYW1lPSJXQVJOSU5HTVNHX05PU1RSSU5HIiB2YWx1ZT0iTsOjbyIvPg0KCQk8dWl0ZXh0IG5hbWU9IldBUk5JTkdNU0dfVElUTEVTVFJJTkciIHZhbHVlPSJBbGVydGEgZGUgbmF2ZWdhw6fDo28gZG8gcXVlc3Rpb27DoXJpbyIvPg0KCQk8dWl0ZXh0IG5hbWU9IldBUk5JTkdNU0dfTVNHU1RSSU5HIiB2YWx1ZT0iRXhpc3RlbSBwZXJndW50YXMgcXVlIG7Do28gZm9yYW0gcmVzcG9uZGlkYXMgbmVzdGUgcXVlc3Rpb27DoXJpby4mI3hBOyYjeEE7Q2xpcXVlIGVtIFNpbSBwYXJhIHNhaXIgZG8gcXVlc3Rpb27DoXJpbyBvdSBlbSBOw6NvIHNlIHF1aXNlciBjb250aW51YXIuIi8+DQoJCTx1aXRleHQgbmFtZT0iSU5GT1JNQVRJT05fSDI2NF9GTEFTSFBMQVlFUiIgdmFsdWU9IkEgdmVyc8OjbyBhdHVhbCBkbyBGbGFzaCBQbGF5ZXIgaW5zdGFsYWRhIG5vIGNvbXB1dGFkb3IgbsOjbyBvZmVyZWNlIHN1cG9ydGUgYSBlc3NlIHbDrWRlby4gQ2xpcXVlIG5hIMOhcmVhIGRvIHbDrWRlbyBwYXJhIGJhaXhhciBhIHZlcnPDo28gbWFpcyByZWNlbnRlIGRv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ciBiYXJyYSBsYXRlcmFsIGFvIHBhcnRpY2lwYW50ZXMiLz4NCgkJPHVpdGV4dCBuYW1lPSJNVVRFIiB2YWx1ZT0iTXVkbyIvPg0KCQk8dWl0ZXh0IG5hbWU9IkRPQ1dSQVBfVElUTEUiIHZhbHVlPSJBbmV4byBkZSBhcnF1aXZvIGRvIFByZXNlbnRlciIvPg0KCQk8dWl0ZXh0IG5hbWU9IkRPQ1dSQVBfTVNHIiB2YWx1ZT0iU2FsdmFyIGVtIE1ldSBjb21wdXRhZG9yIi8+DQoJCTx1aXRleHQgbmFtZT0iRE9DV1JBUF9QUk9NUFQiIHZhbHVlPSJDbGlxdWUgcGFyYSBiYWl4YXIiLz4NCgk8L2xhbmd1YWdlPg0KCTxsYW5ndWFnZSBpZD0iaX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SW50ZXJyb3R0byIvPg0KCQk8dWl0ZXh0IG5hbWU9IlNDUlVCQkFSU1RBVFVTX1BMQVlJTkciIHZhbHVlPSJSaXByb2R1emlvbmUiLz4NCgkJPHVpdGV4dCBuYW1lPSJTQ1JVQkJBUlNUQVRVU19OT0FVRElPIiB2YWx1ZT0iQXVkaW8gaW5hdHQuIi8+DQoJCTx1aXRleHQgbmFtZT0iU0NSVUJCQVJTVEFUVVNfVklEUExBWUlORyIgdmFsdWU9IlZpZGVvIGluIHJpcHJvZHV6aW9uZSIvPg0KCQk8dWl0ZXh0IG5hbWU9IlNDUlVCQkFSU1RBVFVTX0xPQURJTkciIHZhbHVlPSJDYXJpY2FtZW50byIvPg0KCQk8dWl0ZXh0IG5hbWU9IlNDUlVCQkFSU1RBVFVTX0JVRkZFUklORyIgdmFsdWU9IkJ1ZmZlcmluZyIvPg0KCQk8dWl0ZXh0IG5hbWU9IlNDUlVCQkFSU1RBVFVTX1FVRVNUSU9OIiB2YWx1ZT0iUmlzcG9uZGkgYSBkb21hbmRhIi8+DQoJCTx1aXRleHQgbmFtZT0iU0NSVUJCQVJTVEFUVVNfUkVWSUVXUVVJWiIgdmFsdWU9IlJldmlzaW9uZSBkZWwgcXVpeiIvPg0KCQk8IS0tIHN1YnN0aXR1dGlvbjogJW0gPT0gbWludXRlcyByZW1haW5pbmcgLS0+DQoJCTwhLS0gc3Vic3RpdHV0aW9uOiAlcyA9PSBzZWNvbmRzIHJlbWFpbmluZyAtLT4NCgkJPHVpdGV4dCBuYW1lPSJFTEFQU0VEIiB2YWx1ZT0iJW0gTWludXRpICVzIFNlY29uZGkgcmltYW5lbnRpIi8+DQoJCTx1aXRleHQgbmFtZT0iTk9URk9VTkQiIHZhbHVlPSJOZXNzdW4gZWxlbWVudG8gdHJvdmF0byIvPg0KCQk8dWl0ZXh0IG5hbWU9IkFUVEFDSE1FTlRTIiB2YWx1ZT0iQWxsZWdhdGk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LiIvPg0KCQk8dWl0ZXh0IG5hbWU9IlRBQl9RVUlaIiB2YWx1ZT0iUXVpeiIvPg0KCQk8dWl0ZXh0IG5hbWU9IlRBQl9PVVRMSU5FIiB2YWx1ZT0iU3RydXR0dXJhIi8+DQoJCTx1aXRleHQgbmFtZT0iVEFCX1RIVU1CIiB2YWx1ZT0iTWluaWF0dXJlIi8+DQoJCTx1aXRleHQgbmFtZT0iVEFCX05PVEVTIiB2YWx1ZT0iTm90ZSIvPg0KCQk8dWl0ZXh0IG5hbWU9IlRBQl9TRUFSQ0giIHZhbHVlPSJDZXJjYSIvPg0KCQk8dWl0ZXh0IG5hbWU9IlNMSURFX0hFQURJTkciIHZhbHVlPSJUaXRvbG8gZGlhcG9zaXRpdmEiLz4NCgkJPHVpdGV4dCBuYW1lPSJEVVJBVElPTl9IRUFESU5HIiB2YWx1ZT0iRHVyYXRhIi8+DQoJCTx1aXRleHQgbmFtZT0iU0VBUkNIX0hFQURJTkciIHZhbHVlPSJDZXJjYSB0ZXN0bzoiLz4NCgkJPHVpdGV4dCBuYW1lPSJUSFVNQl9IRUFESU5HIiB2YWx1ZT0iRGlhcG9zaXRpdmEiLz4NCgkJPHVpdGV4dCBuYW1lPSJUSFVNQl9JTkZPIiB2YWx1ZT0iVGl0b2xvL1RlbXBvIi8+DQoJCTx1aXRleHQgbmFtZT0iQVRUQUNITkFNRV9IRUFESU5HIiB2YWx1ZT0iTm9tZSBmaWxlIi8+DQoJCTx1aXRleHQgbmFtZT0iQVRUQUNIU0laRV9IRUFESU5HIiB2YWx1ZT0iRGltZW5zaW9uZSIvPg0KCQk8dWl0ZXh0IG5hbWU9IlNMSURFX05PVEVTIiB2YWx1ZT0iTm90ZSBkaWFwb3NpdGl2YSIvPg0KCQk8IS0tcXVpeiBwb2QgYW5kIG1lc3NhZ2UgYm94IHRleHRzLS0+DQoJCTx1aXRleHQgbmFtZT0iUVVJWlBPRF9RVUlaX0FUVEVNUFQiIHZhbHVlPSJUZW50YXRpdm8gcXVpejoiLz4NCgkJPHVpdGV4dCBuYW1lPSJRVUlaUE9EX1FVSVpfQVRURU1QVF9WQUxVRSIgdmFsdWU9IiVuIGRpICV0Ii8+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+DQoJCTx1aXRleHQgbmFtZT0iUVVJWlBPRF9RVUVTVFlQRV9HUkQiIHZhbHVlPSJDb24gdmFsdXRhemlvbmUiLz4NCgkJPHVpdGV4dCBuYW1lPSJRVUlaUE9EX1FVRVNUWVBFX1NWWSIgdmFsdWU9IkluZGFnaW5lIi8+DQoJCTx1aXRleHQgbmFtZT0iUVVJWlBPRF9RVUlaQVRNUFRfSU5GIiB2YWx1ZT0iSW5maW5pdGkiLz4NCgkJPHVpdGV4dCBuYW1lPSJRVUlaUE9EX1FVRVNBVE1QVF9JTkYiIHZhbHVlPSJJbmZpbml0aSIvPg0KCQk8dWl0ZXh0IG5hbWU9IldBUk5JTkdNU0dfWUVTU1RSSU5HIiB2YWx1ZT0iU8OsIi8+DQoJCTx1aXRleHQgbmFtZT0iV0FSTklOR01TR19OT1NUUklORyIgdmFsdWU9Ik5vIi8+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+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ICVuIi8+DQoJCTwhLS0gc3Vic3RpdHV0aW9uOiAlbiA9PSBzbGlkZSBudW1iZXIgLS0+DQoJCTwhLS0gc3Vic3RpdHV0aW9uOiAldCA9PSB0b3RhbCBzbGlkZSBjb3VudCAtLT4NCgkJPHVpdGV4dCBuYW1lPSJTQ1JVQkJBUlNUQVRVU19TTElERUlORk8iIHZhbHVlPSJEaWEgJW4gLyAldCB8ICIvPg0KCQk8dWl0ZXh0IG5hbWU9IlNDUlVCQkFSU1RBVFVTX1NUT1BQRUQiIHZhbHVlPSJHZXN0b3B0Ii8+DQoJCTx1aXRleHQgbmFtZT0iU0NSVUJCQVJTVEFUVVNfUExBWUlORyIgdmFsdWU9IkFmc3BlbGVuIi8+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+DQoJCTx1aXRleHQgbmFtZT0iU0NSVUJCQVJTVEFUVVNfUkVWSUVXUVVJWiIgdmFsdWU9IlF1aXogY29udHJvbGVyZW4iLz4NCgkJPCEtLSBzdWJzdGl0dXRpb246ICVtID09IG1pbnV0ZXMgcmVtYWluaW5nIC0tPg0KCQk8IS0tIHN1YnN0aXR1dGlvbjogJXMgPT0gc2Vjb25kcyByZW1haW5pbmcgLS0+DQoJCTx1aXRleHQgbmFtZT0iRUxBUFNFRCIgdmFsdWU9IkVyIHJlc3RlcmVuICVtIG1pbnV0ZW4gJXMgc2Vjb25kZW4iLz4NCgkJPHVpdGV4dCBuYW1lPSJOT1RGT1VORCIgdmFsdWU9Ik5pZXRzIGdldm9uZGVuIi8+DQoJCTx1aXRleHQgbmFtZT0iQVRUQUNITUVOVFMiIHZhbHVlPSJCaWpsYWdlbiIvPg0KCQk8IS0tIHN1YnN0aXR1dGlvbjogJXAgPT0gY3VycmVudCBzcGVha2VyJ3MgdGl0bGUgLS0+DQoJCTx1aXRleHQgbmFtZT0iQklPV0lOX1RJVExFIiB2YWx1ZT0iQmlvZ3JhZmllOiAlcCIvPg0KCQk8dWl0ZXh0IG5hbWU9IkJJT0JUTl9USVRMRSIgdmFsdWU9IkJpb2dyYWZpZSIvPg0KCQk8dWl0ZXh0IG5hbWU9IkRJVklERVJCVE5fVElUTEUiIHZhbHVlPSJ8Ii8+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+DQoJCTx1aXRleHQgbmFtZT0iVEFCX1NFQVJDSCIgdmFsdWU9IlpvZWtlbiIvPg0KCQk8dWl0ZXh0IG5hbWU9IlNMSURFX0hFQURJTkciIHZhbHVlPSJUaXRlbCB2YW4gZGlhIi8+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+DQoJCTx1aXRleHQgbmFtZT0iQVRUQUNITkFNRV9IRUFESU5HIiB2YWx1ZT0iQmVzdGFuZHNuYWFtIi8+DQoJCTx1aXRleHQgbmFtZT0iQVRUQUNIU0laRV9IRUFESU5HIiB2YWx1ZT0iR3Jvb3R0ZSIvPg0KCQk8dWl0ZXh0IG5hbWU9IlNMSURFX05PVEVTIiB2YWx1ZT0iRGlhbm90aXRpZXM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+DQoJCTx1aXRleHQgbmFtZT0iUVVJWlBPRF9RVUlaX01BWFNDT1JFIiB2YWx1ZT0iTWF4aW1hYWwgaGFhbGJhcmUgc2NvcmU6Ii8+DQoJCTx1aXRleHQgbmFtZT0iUVVJWlBPRF9RVUVTQVRNUFRfU1RSIiB2YWx1ZT0iUG9naW5nOiAlbiB2YW4gJXQiLz4NCgkJPHVpdGV4dCBuYW1lPSJRVUlaUE9EX1FVRVNUWVBFX1NUUiIgdmFsdWU9IlR5cGU6ICVzIi8+DQoJCTx1aXRleHQgbmFtZT0iUVVJWlBPRF9RVUVTVFlQRV9HUkQiIHZhbHVlPSJUZWx0IHZvb3Igc2NvcmUiLz4NCgkJPHVpdGV4dCBuYW1lPSJRVUlaUE9EX1FVRVNUWVBFX1NWWSIgdmFsdWU9IkVucXXDqnRlIi8+DQoJCTx1aXRleHQgbmFtZT0iUVVJWlBPRF9RVUlaQVRNUFRfSU5GIiB2YWx1ZT0iT25iZXBlcmt0Ii8+DQoJCTx1aXRleHQgbmFtZT0iUVVJWlBPRF9RVUVTQVRNUFRfSU5GIiB2YWx1ZT0iT25iZXBlcmt0Ii8+DQoJCTx1aXRleHQgbmFtZT0iV0FSTklOR01TR19ZRVNTVFJJTkciIHZhbHVlPSJKYSIvPg0KCQk8dWl0ZXh0IG5hbWU9IldBUk5JTkdNU0dfTk9TVFJJTkciIHZhbHVlPSJOZWUiLz4NCgkJPHVpdGV4dCBuYW1lPSJXQVJOSU5HTVNHX1RJVExFU1RSSU5HIiB2YWx1ZT0iV2FhcnNjaHV3aW5nIG1ldCBiZXRyZWtraW5nIHRvdCBxdWl6bmF2aWdhdGllIi8+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aaWpwYW5lZWwgYWFuIGRlZWxuZW1lcnMgd2VlcmdldmVuIi8+DQoJCTx1aXRleHQgbmFtZT0iTVVURSIgdmFsdWU9IkRlbXBlbiIvPg0KCQk8dWl0ZXh0IG5hbWU9IkRPQ1dSQVBfVElUTEUiIHZhbHVlPSJQcmVzZW50ZXItYmVzdGFuZHNiaWpsYWdlIi8+DQoJCTx1aXRleHQgbmFtZT0iRE9DV1JBUF9NU0ciIHZhbHVlPSJPcHNsYWFuIGluIERlemUgY29tcHV0ZXIiLz4NCgkJPHVpdGV4dCBuYW1lPSJET0NXUkFQX1BST01QVCIgdmFsdWU9IktsaWsgb20gdGUgZG93bmxvYWRlbiIvPg0KCTwvbGFuZ3VhZ2U+DQoJPGxhbmd1YWdlIGlkPSJjbiI+DQoJCTwhLS0gZm9ybWF0IGZvciB1aWZvbnQgdmFsdWUgaXMgImZvbnQsc2l6ZSxpc2JvbGQsaXNpdGFsaWMsaXNzaGFkb3dlZCIgLS0+DQoJCTx1aWZvbnQgbmFtZT0iRk9OVF9RVUlaWklORyIgdmFsdWU9IuWui+S9ky0xODAzMCwxMCxmYWxzZSxmYWxzZSxmYWxzZSIvPg0KCQk8dWlmb250IG5hbWU9IkZPTlRfU0NSVUJTVEFUVVMiIHZhbHVlPSLlrovkvZMtMTgwMzAsMTAsdHJ1ZSxmYWxzZSx0cnVlIi8+DQoJCTx1aWZvbnQgbmFtZT0iRk9OVF9TQ1JVQlRJTUUiIHZhbHVlPSLlrovkvZMtMTgwMzAsMTAsZmFsc2UsZmFsc2UsdHJ1ZSIvPg0KCQk8dWlmb250IG5hbWU9IkZPTlRfRUxBUFNFRFRJTUUiIHZhbHVlPSLlrovkvZMtMTgwMzAsMTAsdHJ1ZSxmYWxzZSx0cnVlIi8+DQoJCTx1aWZvbnQgbmFtZT0iRk9OVF9VVElMU01FTlUiIHZhbHVlPSLlrovkvZMtMTgwMzAsMTAsdHJ1ZSxmYWxzZSxmYWxzZSIvPg0KCQk8dWlmb250IG5hbWU9IkZPTlRfVEFCUyIgdmFsdWU9IuWui+S9ky0xODAzMCwxNCx0cnVlLGZhbHNlLHRydWUiLz4NCgkJPHVpZm9udCBuYW1lPSJGT05UX1BSRVNFTlRBVElPTk5BTUUiIHZhbHVlPSLlrovkvZMtMTgwMzAsMTQsZmFsc2UsZmFsc2UsdHJ1ZSIvPg0KCQk8dWlmb250IG5hbWU9IkZPTlRfUFJFU0VOVEVSTkFNRSIgdmFsdWU9IuWui+S9ky0xODAzMCwxNCx0cnVlLGZhbHNlLHRydWUiLz4NCgkJPHVpZm9udCBuYW1lPSJGT05UX1BSRVNFTlRFUlRJVExFIiB2YWx1ZT0i5a6L5L2TLTE4MDMwLDEzLGZhbHNlLGZhbHNlLHRydWUiLz4NCgkJPHVpZm9udCBuYW1lPSJGT05UX0JJT0JUTiIgdmFsdWU9IuWui+S9ky0xODAzMCwxMCxmYWxzZSxmYWxzZSx0cnVlIi8+DQoJCTx1aWZvbnQgbmFtZT0iRk9OVF9OT1RFUyIgdmFsdWU9IuWui+S9ky0xODAzMCwxMixmYWxzZSxmYWxzZSxmYWxzZSIvPg0KCQk8dWlmb250IG5hbWU9IkZPTlRfT1VUTElORSIgdmFsdWU9IuWui+S9ky0xODAzMCwxMixmYWxzZSxmYWxzZSx0cnVlIi8+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+DQoJCTx1aWZvbnQgbmFtZT0iRk9OVF9MSVNUSEVBRElORyIgdmFsdWU9IuWui+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+S9ky0xODAzMCwxMix0cnVlLGZhbHNlLHRydWUiLz4NCgkJPHVpZm9udCBuYW1lPSJGT05UX01TR0JPWF9NU0ciIHZhbHVlPSLlrovkvZMtMTgwMzAsMTIsZmFsc2UsZmFsc2UsdHJ1ZSIvPg0KCQk8dWlmb250IG5hbWU9IkZPTlRfTVNHQk9YX09QVElPTlMiIHZhbHVlPSLlrovkvZMtMTgwMzAsMTAsdHJ1ZSxmYWxzZSx0cnVlIi8+DQoJCTx1aWZvbnQgbmFtZT0iRk9OVF9RVUlaUE9EX1FVSVpfVElUTEUiIHZhbHVlPSLlrovkvZMtMTgwMzAsMTIsdHJ1ZSxmYWxzZSx0cnVlIi8+DQoJCTx1aWZvbnQgbmFtZT0iRk9OVF9RVUlaUE9EX1FVSVpfQVRURU1QVCIgdmFsdWU9IuWui+S9ky0xODAzMCwxMCxmYWxzZSxmYWxzZSx0cnVlIi8+DQoJCTx1aWZvbnQgbmFtZT0iRk9OVF9RVUlaUE9EX1FVSVpfQVRURU1QVF9WQUxVRSIgdmFsdWU9IuWui+S9ky0xODAzMCwxMCx0cnVlLGZhbHNlLHRydWUiLz4NCgkJPHVpZm9udCBuYW1lPSJGT05UX1FVSVpQT0RfUVVFU1RJT05fU0NPUkUiIHZhbHVlPSLlrovkvZMtMTgwMzAsMTAsZmFsc2UsZmFsc2UsdHJ1ZSIvPg0KCQk8dWlmb250IG5hbWU9IkZPTlRfUVVJWlBPRF9RVUVTVElPTl9TQ09SRV9WQUxVRSIgdmFsdWU9IuWui+S9ky0xODAzMCwxMCx0cnVlLGZhbHNlLHRydWUiLz4NCgkJPHVpZm9udCBuYW1lPSJGT05UX1FVSVpQT0RfUVVFU1RJT05fQVRURU1QVCIgdmFsdWU9IuWui+S9ky0xODAzMCwxMCxmYWxzZSxmYWxzZSx0cnVlIi8+DQoJCTx1aWZvbnQgbmFtZT0iRk9OVF9RVUlaUE9EX1FVRVNUSU9OX0FUVEVNUFRfVkFMVUUiIHZhbHVlPSLlrovkvZMtMTgwMzAsMTAsdHJ1ZSxmYWxzZSx0cnVlIi8+DQoJCTx1aWZvbnQgbmFtZT0iRk9OVF9RVUlaUE9EX1FVRVNUSU9OX1RBRyIgdmFsdWU9IuWui+S9ky0xODAzMCwxMix0cnVlLGZhbHNlLHRydWUiLz4NCgkJPHVpZm9udCBuYW1lPSJGT05UX1FVSVpQT0RfUVVJWl9RVUVTVElPTl9DT1VOVCIgdmFsdWU9IuWui+S9ky0xODAzMCwxMCxmYWxzZSxmYWxzZSx0cnVlIi8+DQoJCTx1aWZvbnQgbmFtZT0iRk9OVF9RVUlaUE9EX1FVSVpfUVVFU1RJT05fQ09VTlRfVkFMVUUiIHZhbHVlPSLlrovkvZMtMTgwMzAsMTAsdHJ1ZSxmYWxzZSx0cnVlIi8+DQoJCTx1aWZvbnQgbmFtZT0iRk9OVF9RVUlaUE9EX1FVSVpfUVVFU1RJT05fQVRURU1QVEVEIiB2YWx1ZT0i5a6L5L2TLTE4MDMwLDEwLGZhbHNlLGZhbHNlLHRydWUiLz4NCgkJPHVpZm9udCBuYW1lPSJGT05UX1FVSVpQT0RfUVVJWl9RVUVTVElPTl9BVFRFTVBURURfVkFMVUUiIHZhbHVlPSLlrovkvZMtMTgwMzAsMTAsdHJ1ZSxmYWxzZSx0cnVlIi8+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+S9ky0xODAzMCwxMCx0cnVlLGZhbHNlLHRydWUiLz4NCgkJPHVpZm9udCBuYW1lPSJGT05UX1FVSVpQT0RfUVVJWl9NQVhTQ09SRSIgdmFsdWU9IuWui+S9ky0xODAzMCwxMCxmYWxzZSxmYWxzZSx0cnVlIi8+DQoJCTx1aWZvbnQgbmFtZT0iRk9OVF9RVUlaUE9EX1FVSVpfTUFYU0NPUkVfVkFMVUUiIHZhbHVlPSLlrovkvZMtMTgwMzAsMTAsdHJ1ZSxmYWxzZSx0cnVlIi8+DQoJCTx1aWZvbnQgbmFtZT0iRk9OVF9RVUlaUE9EX1FVSVpfUEFTU1NDT1JFIiB2YWx1ZT0i5a6L5L2TLTE4MDMwLDEwLGZhbHNlLGZhbHNlLHRydWUiLz4NCgkJPHVpZm9udCBuYW1lPSJGT05UX1FVSVpQT0RfUVVJWl9QQVNTU0NPUkVfVkFMVUUiIHZhbHVlPSLlrovkvZMtMTgwMzAsMTAsdHJ1ZSxmYWxzZSx0cnVlIi8+DQoJCTwhLS0gdWl0ZXh0IC0tPg0KCQk8IS0tIHN1YnN0aXR1dGlvbjogJW4gPT0gc2xpZGUgbnVtYmVyIC0tPg0KCQk8dWl0ZXh0IG5hbWU9IlVOTkFNRURTTElERVRJVExFIiB2YWx1ZT0i5bm754Gv54mHICVuIi8+DQoJCTwhLS0gc3Vic3RpdHV0aW9uOiAlbiA9PSBzbGlkZSBudW1iZXIgLS0+DQoJCTwhLS0gc3Vic3RpdHV0aW9uOiAldCA9PSB0b3RhbCBzbGlkZSBjb3VudCAtLT4NCgkJPHVpdGV4dCBuYW1lPSJTQ1JVQkJBUlNUQVRVU19TTElERUlORk8iIHZhbHVlPSLlubvnga/niYcgJW4gLyAldCB8ICIvPg0KCQk8dWl0ZXh0IG5hbWU9IlNDUlVCQkFSU1RBVFVTX1NUT1BQRUQiIHZhbHVlPSLlt7LlgZzmraIiLz4NCgkJPHVpdGV4dCBuYW1lPSJTQ1JVQkJBUlNUQVRVU19QTEFZSU5HIiB2YWx1ZT0i5q2j5Zyo5pKt5pS+Ii8+DQoJCTx1aXRleHQgbmFtZT0iU0NSVUJCQVJTVEFUVVNfTk9BVURJTyIgdmFsdWU9IuaXoOmfs+mikSIvPg0KCQk8dWl0ZXh0IG5hbWU9IlNDUlVCQkFSU1RBVFVTX1ZJRFBMQVlJTkciIHZhbHVlPSLop4bpopHmkq3mlL4iLz4NCgkJPHVpdGV4dCBuYW1lPSJTQ1JVQkJBUlNUQVRVU19MT0FESU5HIiB2YWx1ZT0i5q2j5Zyo6L295YWlIi8+DQoJCTx1aXRleHQgbmFtZT0iU0NSVUJCQVJTVEFUVVNfQlVGRkVSSU5HIiB2YWx1ZT0i5q2j5Zyo6L+b6KGM57yT5Yay5aSE55CGIi8+DQoJCTx1aXRleHQgbmFtZT0iU0NSVUJCQVJTVEFUVVNfUVVFU1RJT04iIHZhbHVlPSLlm57nrZTpl67popgiLz4NCgkJPHVpdGV4dCBuYW1lPSJTQ1JVQkJBUlNUQVRVU19SRVZJRVdRVUlaIiB2YWx1ZT0i5q2j5Zyo5a6h6ZiF5rWL6aqMIi8+DQoJCTwhLS0gc3Vic3RpdHV0aW9uOiAlbSA9PSBtaW51dGVzIHJlbWFpbmluZyAtLT4NCgkJPCEtLSBzdWJzdGl0dXRpb246ICVzID09IHNlY29uZHMgcmVtYWluaW5nIC0tPg0KCQk8dWl0ZXh0IG5hbWU9IkVMQVBTRUQiIHZhbHVlPSLliankvZkgJW0g5YiG6ZKfICVzIOenkiIvPg0KCQk8dWl0ZXh0IG5hbWU9Ik5PVEZPVU5EIiB2YWx1ZT0i5pyq5om+5Yiw5Lu75L2V5YaF5a65Ii8+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+mqjCIvPg0KCQk8dWl0ZXh0IG5hbWU9IlRBQl9PVVRMSU5FIiB2YWx1ZT0i5aSn57qyIi8+DQoJCTx1aXRleHQgbmFtZT0iVEFCX1RIVU1CIiB2YWx1ZT0i57yp55Wl5Zu+Ii8+DQoJCTx1aXRleHQgbmFtZT0iVEFCX05PVEVTIiB2YWx1ZT0i5aSH5rOoIi8+DQoJCTx1aXRleHQgbmFtZT0iVEFCX1NFQVJDSCIgdmFsdWU9IuaQnOe0oiIvPg0KCQk8dWl0ZXh0IG5hbWU9IlNMSURFX0hFQURJTkciIHZhbHVlPSLlubvnga/niYfmoIfpopgiLz4NCgkJPHVpdGV4dCBuYW1lPSJEVVJBVElPTl9IRUFESU5HIiB2YWx1ZT0i5oyB57ut5pe26Ze0Ii8+DQoJCTx1aXRleHQgbmFtZT0iU0VBUkNIX0hFQURJTkciIHZhbHVlPSLmkJzntKLmlofmnKw6Ii8+DQoJCTx1aXRleHQgbmFtZT0iVEhVTUJfSEVBRElORyIgdmFsdWU9IuW5u+eBr+eJhyIvPg0KCQk8dWl0ZXh0IG5hbWU9IlRIVU1CX0lORk8iIHZhbHVlPSLlubvnga/niYfmoIfpopgv5oyB57ut5pe26Ze0Ii8+DQoJCTx1aXRleHQgbmFtZT0iQVRUQUNITkFNRV9IRUFESU5HIiB2YWx1ZT0i5paH5Lu25ZCNIi8+DQoJCTx1aXRleHQgbmFtZT0iQVRUQUNIU0laRV9IRUFESU5HIiB2YWx1ZT0i5aSn5bCPIi8+DQoJCTx1aXRleHQgbmFtZT0iU0xJREVfTk9URVMiIHZhbHVlPSLlubvnga/niYflpIfms6giLz4NCgkJPCEtLXF1aXogcG9kIGFuZCBtZXNzYWdlIGJveCB0ZXh0cy0tPg0KCQk8dWl0ZXh0IG5hbWU9IlFVSVpQT0RfUVVJWl9BVFRFTVBUIiB2YWx1ZT0i5rWL6aqM5bCd6K+V5qyh5pWwOiIvPg0KCQk8dWl0ZXh0IG5hbWU9IlFVSVpQT0RfUVVJWl9BVFRFTVBUX1ZBTFVFIiB2YWx1ZT0i56ysICVuIOasoe+8jOWFsSAldCDmrKEiLz4NCgkJPHVpdGV4dCBuYW1lPSJRVUlaUE9EX1FVSVpfU0NPUkUiIHZhbHVlPSLlvpfliIY6Ii8+DQoJCTx1aXRleHQgbmFtZT0iUVVJWlBPRF9RVUlaX1BBU1NTQ09SRSIgdmFsdWU9IuWPiuagvOWIhuaVsDoiLz4NCgkJPHVpdGV4dCBuYW1lPSJRVUlaUE9EX1FVSVpfTUFYU0NPUkUiIHZhbHVlPSLmnIDpq5jliIbmlbA6Ii8+DQoJCTx1aXRleHQgbmFtZT0iUVVJWlBPRF9RVUVTQVRNUFRfU1RSIiB2YWx1ZT0i5bCd6K+V5qyh5pWwOiDnrKwgJW4g5qyh77yM5YWxICV0IOasoSIvPg0KCQk8dWl0ZXh0IG5hbWU9IlFVSVpQT0RfUVVFU1RZUEVfU1RSIiB2YWx1ZT0i57G75Z6LOiAlcyIvPg0KCQk8dWl0ZXh0IG5hbWU9IlFVSVpQT0RfUVVFU1RZUEVfR1JEIiB2YWx1ZT0i6K+E57qnIi8+DQoJCTx1aXRleHQgbmFtZT0iUVVJWlBPRF9RVUVTVFlQRV9TVlkiIHZhbHVlPSLosIPmn6UiLz4NCgkJPHVpdGV4dCBuYW1lPSJRVUlaUE9EX1FVSVpBVE1QVF9JTkYiIHZhbHVlPSLml6DpmZAiLz4NCgkJPHVpdGV4dCBuYW1lPSJRVUlaUE9EX1FVRVNBVE1QVF9JTkYiIHZhbHVlPSLml6DpmZAiLz4NCgkJPHVpdGV4dCBuYW1lPSJXQVJOSU5HTVNHX1lFU1NUUklORyIgdmFsdWU9IuaYryIvPg0KCQk8dWl0ZXh0IG5hbWU9IldBUk5JTkdNU0dfTk9TVFJJTkciIHZhbHVlPSLlkKYiLz4NCgkJPHVpdGV4dCBuYW1lPSJXQVJOSU5HTVNHX1RJVExFU1RSSU5HIiB2YWx1ZT0i5rWL6aqM5a+86Iiq6K2m5ZGKIi8+DQoJCTx1aXRleHQgbmFtZT0iV0FSTklOR01TR19NU0dTVFJJTkciIHZhbHVlPSLmraTmtYvpqozkuK3mnInmnKrlsJ3or5XkvZznrZTnmoTpl67popjjgIImI3hBOyYjeEE75Y2V5Ye74oCc5piv4oCd6YCA5Ye65q2k5rWL6aqM44CC5Y2V5Ye74oCc5ZCm4oCd57un57ut5rWL6aqM44CCIi8+DQoJCTx1aXRleHQgbmFtZT0iSU5GT1JNQVRJT05fSDI2NF9GTEFTSFBMQVlFUiIgdmFsdWU9IuW9k+WJjeWuieijheWcqOaCqOeahOiuoeeul+acuuS4iueahCBGbGFzaCBQbGF5ZXIg54mI5pys5LiN5pSv5oyB6K+l6KeG6aKR44CC5Y2V5Ye76KeG6aKR5Yy65Z+f5LiL6L295pyA5paw54mI5pys55qEIEZsYXNoIFBsYXllcu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lkJHlj4LliqDogIXmmL7npLrmj5DopoHmoI8iLz4NCgkJPHVpdGV4dCBuYW1lPSJNVVRFIiB2YWx1ZT0i6Z2Z6Z+zIi8+DQoJCTx1aXRleHQgbmFtZT0iRE9DV1JBUF9USVRMRSIgdmFsdWU9IlByZXNlbnRlciDmlofku7bpmYTku7YiLz4NCgkJPHVpdGV4dCBuYW1lPSJET0NXUkFQX01TRyIgdmFsdWU9IuS/neWtmOWIsOaIkeeahOiuoeeul+acuiIvPg0KCQk8dWl0ZXh0IG5hbWU9IkRPQ1dSQVBfUFJPTVBUIiB2YWx1ZT0i5Y2V5Ye75Lul5LiL6L29Ii8+DQoJPC9sYW5ndWFnZT4NCgk8bGFuZ3VhZ2UgaWQ9InRy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YXl0ICVuIi8+DQoJCTwhLS0gc3Vic3RpdHV0aW9uOiAlbiA9PSBzbGlkZSBudW1iZXIgLS0+DQoJCTwhLS0gc3Vic3RpdHV0aW9uOiAldCA9PSB0b3RhbCBzbGlkZSBjb3VudCAtLT4NCgkJPHVpdGV4dCBuYW1lPSJTQ1JVQkJBUlNUQVRVU19TTElERUlORk8iIHZhbHVlPSJTbGF5dCAlbiAvICV0IHwgIi8+DQoJCTx1aXRleHQgbmFtZT0iU0NSVUJCQVJTVEFUVVNfU1RPUFBFRCIgdmFsdWU9IkR1cmR1cnVsZHUiLz4NCgkJPHVpdGV4dCBuYW1lPSJTQ1JVQkJBUlNUQVRVU19QTEFZSU5HIiB2YWx1ZT0iT3luYXTEsWzEsXlvciIvPg0KCQk8dWl0ZXh0IG5hbWU9IlNDUlVCQkFSU1RBVFVTX05PQVVESU8iIHZhbHVlPSJTZXMgWW9rIi8+DQoJCTx1aXRleHQgbmFtZT0iU0NSVUJCQVJTVEFUVVNfVklEUExBWUlORyIgdmFsdWU9IlZpZGVvIE95bmF0xLFsxLF5b3IiLz4NCgkJPHVpdGV4dCBuYW1lPSJTQ1JVQkJBUlNUQVRVU19MT0FESU5HIiB2YWx1ZT0iWcO8a2xlbml5b3IiLz4NCgkJPHVpdGV4dCBuYW1lPSJTQ1JVQkJBUlNUQVRVU19CVUZGRVJJTkciIHZhbHVlPSJBcmFiZWxsZcSfZSBBbMSxbsSxeW9yIi8+DQoJCTx1aXRleHQgbmFtZT0iU0NSVUJCQVJTVEFUVVNfUVVFU1RJT04iIHZhbHVlPSJTb3J1eXUgWWFuxLF0bGEiLz4NCgkJPHVpdGV4dCBuYW1lPSJTQ1JVQkJBUlNUQVRVU19SRVZJRVdRVUlaIiB2YWx1ZT0iU8SxbmF2IMSwbmNlbGVuaXlvciIvPg0KCQk8IS0tIHN1YnN0aXR1dGlvbjogJW0gPT0gbWludXRlcyByZW1haW5pbmcgLS0+DQoJCTwhLS0gc3Vic3RpdHV0aW9uOiAlcyA9PSBzZWNvbmRzIHJlbWFpbmluZyAtLT4NCgkJPHVpdGV4dCBuYW1lPSJFTEFQU0VEIiB2YWx1ZT0iJW0gRGFraWthICVzIFNhbml5ZSBLYWxkxLEiLz4NCgkJPHVpdGV4dCBuYW1lPSJOT1RGT1VORCIgdmFsdWU9IkhlcmhhbmdpIEJpciDFnmV5IEJ1bHVubWFkxLEiLz4NCgkJPHVpdGV4dCBuYW1lPSJBVFRBQ0hNRU5UUyIgdmFsdWU9IkVrbGVy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xLBydGliYXQiLz4NCgkJPHVpdGV4dCBuYW1lPSJUQUJfUVVJWiIgdmFsdWU9IlPEsW5hdiIvPg0KCQk8dWl0ZXh0IG5hbWU9IlRBQl9PVVRMSU5FIiB2YWx1ZT0iQW5hIEhhdCIvPg0KCQk8dWl0ZXh0IG5hbWU9IlRBQl9USFVNQiIgdmFsdWU9IlJlc2ltIi8+DQoJCTx1aXRleHQgbmFtZT0iVEFCX05PVEVTIiB2YWx1ZT0iTm90bGFyIi8+DQoJCTx1aXRleHQgbmFtZT0iVEFCX1NFQVJDSCIgdmFsdWU9IkFyYSIvPg0KCQk8dWl0ZXh0IG5hbWU9IlNMSURFX0hFQURJTkciIHZhbHVlPSJTbGF5dCBCYcWfbMSxxJ/EsSIvPg0KCQk8dWl0ZXh0IG5hbWU9IkRVUkFUSU9OX0hFQURJTkciIHZhbHVlPSJTw7xyZSIvPg0KCQk8dWl0ZXh0IG5hbWU9IlNFQVJDSF9IRUFESU5HIiB2YWx1ZT0iTWV0bmkgYXJhOiIvPg0KCQk8dWl0ZXh0IG5hbWU9IlRIVU1CX0hFQURJTkciIHZhbHVlPSJTbGF5dCIvPg0KCQk8dWl0ZXh0IG5hbWU9IlRIVU1CX0lORk8iIHZhbHVlPSJTbGF5dCBCYcWfbMSxxJ/EsS9Tw7xyZXNpIi8+DQoJCTx1aXRleHQgbmFtZT0iQVRUQUNITkFNRV9IRUFESU5HIiB2YWx1ZT0iRG9zeWEgQWTEsSIvPg0KCQk8dWl0ZXh0IG5hbWU9IkFUVEFDSFNJWkVfSEVBRElORyIgdmFsdWU9IkJveXV0Ii8+DQoJCTx1aXRleHQgbmFtZT0iU0xJREVfTk9URVMiIHZhbHVlPSJTbGF5dCBOb3RsYXLEsSIvPg0KCQk8IS0tcXVpeiBwb2QgYW5kIG1lc3NhZ2UgYm94IHRleHRzLS0+DQoJCTx1aXRleHQgbmFtZT0iUVVJWlBPRF9RVUlaX0FUVEVNUFQiIHZhbHVlPSJTxLFuYXYgRGVuZW1lc2k6Ii8+DQoJCTx1aXRleHQgbmFtZT0iUVVJWlBPRF9RVUlaX0FUVEVNUFRfVkFMVUUiIHZhbHVlPSIlbi8ldCIvPg0KCQk8dWl0ZXh0IG5hbWU9IlFVSVpQT0RfUVVJWl9TQ09SRSIgdmFsdWU9IlB1YW46Ii8+DQoJCTx1aXRleHQgbmFtZT0iUVVJWlBPRF9RVUlaX1BBU1NTQ09SRSIgdmFsdWU9Ikdlw6dtZSBQdWFuxLE6Ii8+DQoJCTx1aXRleHQgbmFtZT0iUVVJWlBPRF9RVUlaX01BWFNDT1JFIiB2YWx1ZT0iTWFrc2ltdW0gUHVhbjoiLz4NCgkJPHVpdGV4dCBuYW1lPSJRVUlaUE9EX1FVRVNBVE1QVF9TVFIiIHZhbHVlPSJEZW5lbWU6ICVuLyV0Ii8+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+DQoJCTx1aXRleHQgbmFtZT0iV0FSTklOR01TR19ZRVNTVFJJTkciIHZhbHVlPSJFdmV0Ii8+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+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+DQoJCTx1aXRleHQgbmFtZT0iU0NSVUJCQVJTVEFUVVNfU0xJREVJTkZPIiB2YWx1ZT0i0KHQu9Cw0LnQtCAlbiAvICV0IHwgIi8+DQoJCTx1aXRleHQgbmFtZT0iU0NSVUJCQVJTVEFUVVNfU1RPUFBFRCIgdmFsdWU9ItCe0YHRgtCw0L3QvtCy0LvQtdC90L4iLz4NCgkJPHVpdGV4dCBuYW1lPSJTQ1JVQkJBUlNUQVRVU19QTEFZSU5HIiB2YWx1ZT0i0JLQvtGB0L/RgNC+0LjQt9Cy0LXQtNC10L3QuNC1Ii8+DQoJCTx1aXRleHQgbmFtZT0iU0NSVUJCQVJTVEFUVVNfTk9BVURJTyIgdmFsdWU9ItCd0LXRgiDQsNGD0LTQuNC+Ii8+DQoJCTx1aXRleHQgbmFtZT0iU0NSVUJCQVJTVEFUVVNfVklEUExBWUlORyIgdmFsdWU9ItCS0L7RgdC/0YDQvtC40LfQstC10LTQtdC90LjQtSDQstC40LTQtdC+Ii8+DQoJCTx1aXRleHQgbmFtZT0iU0NSVUJCQVJTVEFUVVNfTE9BRElORyIgdmFsdWU9ItCX0LDQs9GA0YPQt9C60LAiLz4NCgkJPHVpdGV4dCBuYW1lPSJTQ1JVQkJBUlNUQVRVU19CVUZGRVJJTkciIHZhbHVlPSLQkdGD0YTQtdGA0LjQt9Cw0YbQuNGPIi8+DQoJCTx1aXRleHQgbmFtZT0iU0NSVUJCQVJTVEFUVVNfUVVFU1RJT04iIHZhbHVlPSLQntGC0LLQtdGCINC90LAg0LLQvtC/0YDQvtGBIi8+DQoJCTx1aXRleHQgbmFtZT0iU0NSVUJCQVJTVEFUVVNfUkVWSUVXUVVJWiIgdmFsdWU9ItCe0LHQt9C+0YAg0L7Qv9GA0L7RgdCwIi8+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+Ii8+DQoJCTx1aXRleHQgbmFtZT0iQVRUQUNITUVOVFMiIHZhbHVlPSLQktC70L7QttC10L3QuNGPIi8+DQoJCTwhLS0gc3Vic3RpdHV0aW9uOiAlcCA9PSBjdXJyZW50IHNwZWFrZXIncyB0aXRsZSAtLT4NCgkJPHVpdGV4dCBuYW1lPSJCSU9XSU5fVElUTEUiIHZhbHVlPSLQkdC40L7Qs9GA0LDRhNC40Y86ICVwIi8+DQoJCTx1aXRleHQgbmFtZT0iQklPQlROX1RJVExFIiB2YWx1ZT0i0JHQuNC+0LPRgNCw0YTQuNGPIi8+DQoJCTx1aXRleHQgbmFtZT0iRElWSURFUkJUTl9USVRMRSIgdmFsdWU9InwiLz4NCgkJPHVpdGV4dCBuYW1lPSJDT05UQUNUQlROX1RJVExFIiB2YWx1ZT0i0JrQvtC90YLQsNC60YIiLz4NCgkJPHVpdGV4dCBuYW1lPSJUQUJfUVVJWiIgdmFsdWU9ItCe0L/RgNC+0YEiLz4NCgkJPHVpdGV4dCBuYW1lPSJUQUJfT1VUTElORSIgdmFsdWU9ItCh0YXQtdC80LAiLz4NCgkJPHVpdGV4dCBuYW1lPSJUQUJfVEhVTUIiIHZhbHVlPSLQkdC10LPRg9C90L7QuiIvPg0KCQk8dWl0ZXh0IG5hbWU9IlRBQl9OT1RFUyIgdmFsdWU9ItCX0LDQvNC10YLQutC4Ii8+DQoJCTx1aXRleHQgbmFtZT0iVEFCX1NFQVJDSCIgdmFsdWU9ItCf0L7QuNGB0LoiLz4NCgkJPHVpdGV4dCBuYW1lPSJTTElERV9IRUFESU5HIiB2YWx1ZT0i0JfQsNCz0L7Qu9C+0LLQvtC6INGB0LvQsNC50LTQsCIvPg0KCQk8dWl0ZXh0IG5hbWU9IkRVUkFUSU9OX0hFQURJTkciIHZhbHVlPSLQlNC70LjRgi3RgdGC0YwiLz4NCgkJPHVpdGV4dCBuYW1lPSJTRUFSQ0hfSEVBRElORyIgdmFsdWU9ItCf0L7QuNGB0Log0YLQtdC60YHRgtCwOiIvPg0KCQk8dWl0ZXh0IG5hbWU9IlRIVU1CX0hFQURJTkciIHZhbHVlPSLQodC70LDQudC0Ii8+DQoJCTx1aXRleHQgbmFtZT0iVEhVTUJfSU5GTyIgdmFsdWU9ItCd0LDQt9Cy0LDQvdC40LUv0LTQu9C40YIt0L3QvtGB0YLRjCIvPg0KCQk8dWl0ZXh0IG5hbWU9IkFUVEFDSE5BTUVfSEVBRElORyIgdmFsdWU9ItCY0LzRjyDRhNCw0LnQu9CwIi8+DQoJCTx1aXRleHQgbmFtZT0iQVRUQUNIU0laRV9IRUFESU5HIiB2YWx1ZT0i0KDQsNC30LzQtdGAIi8+DQoJCTx1aXRleHQgbmFtZT0iU0xJREVfTk9URVMiIHZhbHVlPSLQl9Cw0LzQtdGC0LrQuCDQuiDRgdC70LDQudC00YMiLz4NCgkJPCEtLXF1aXogcG9kIGFuZCBtZXNzYWdlIGJveCB0ZXh0cy0tPg0KCQk8dWl0ZXh0IG5hbWU9IlFVSVpQT0RfUVVJWl9BVFRFTVBUIiB2YWx1ZT0i0J/QvtC/0YvRgtC60LAg0L/RgNC+0LnRgtC4INC+0L/RgNC+0YE6Ii8+DQoJCTx1aXRleHQgbmFtZT0iUVVJWlBPRF9RVUlaX0FUVEVNUFRfVkFMVUUiIHZhbHVlPSIlbiDQuNC3ICV0Ii8+DQoJCTx1aXRleHQgbmFtZT0iUVVJWlBPRF9RVUlaX1NDT1JFIiB2YWx1ZT0i0J3QsNCx0YDQsNC90L4g0LHQsNC70LvQvtCyOiIvPg0KCQk8dWl0ZXh0IG5hbWU9IlFVSVpQT0RfUVVJWl9QQVNTU0NPUkUiIHZhbHVlPSLQn9GA0L7RhdC+0LTQvdC+0Lkg0YDQtdC30YPQu9GM0YLQsNGCOiIvPg0KCQk8dWl0ZXh0IG5hbWU9IlFVSVpQT0RfUVVJWl9NQVhTQ09SRSIgdmFsdWU9ItCc0LDQutGB0LjQvNCw0LvRjNC90YvQuSDRgNC10LfRg9C70YzRgtCw0YI6Ii8+DQoJCTx1aXRleHQgbmFtZT0iUVVJWlBPRF9RVUVTQVRNUFRfU1RSIiB2YWx1ZT0i0J/QvtC/0YvRgtC60LA6ICVuINC40LcgJXQiLz4NCgkJPHVpdGV4dCBuYW1lPSJRVUlaUE9EX1FVRVNUWVBFX1NUUiIgdmFsdWU9ItCi0LjQvzogJXMiLz4NCgkJPHVpdGV4dCBuYW1lPSJRVUlaUE9EX1FVRVNUWVBFX0dSRCIgdmFsdWU9ItChINC+0YbQtdC90LrQvtC5Ii8+DQoJCTx1aXRleHQgbmFtZT0iUVVJWlBPRF9RVUVTVFlQRV9TVlkiIHZhbHVlPSLQntCx0LfQvtGAIi8+DQoJCTx1aXRleHQgbmFtZT0iUVVJWlBPRF9RVUlaQVRNUFRfSU5GIiB2YWx1ZT0i0JHQvtC70YzRiNC+0LUg0YfQuNGB0LvQviIvPg0KCQk8dWl0ZXh0IG5hbWU9IlFVSVpQT0RfUVVFU0FUTVBUX0lORiIgdmFsdWU9ItCR0L7Qu9GM0YjQvtC1INGH0LjRgdC70L4iLz4NCgkJPHVpdGV4dCBuYW1lPSJXQVJOSU5HTVNHX1lFU1NUUklORyIgdmFsdWU9ItCU0LAiLz4NCgkJPHVpdGV4dCBuYW1lPSJXQVJOSU5HTVNHX05PU1RSSU5HIiB2YWx1ZT0i0J3QtdGCIi8+DQoJCTx1aXRleHQgbmFtZT0iV0FSTklOR01TR19USVRMRVNUUklORyIgdmFsdWU9ItCf0YDQtdC00YPQv9GA0LXQttC00LXQvdC40LUg0L4g0L3QsNCy0LjQs9Cw0YbQuNC4INCyINC+0L/RgNC+0YHQtSIvPg0KCQk8dWl0ZXh0IG5hbWU9IldBUk5JTkdNU0dfTVNHU1RSSU5HIiB2YWx1ZT0i0JIg0L7Qv9GA0L7RgdC1INC+0YHRgtCw0LvQuNGB0Ywg0L3QtdC+0YLQstC10YfQtdC90L3Ri9C1INCy0L7Qv9GA0L7RgdGLLtCd0LDQttCw0YLQuNC1INC60L3QvtC/0LrQuCAmcXVvdDvQlNCwJnF1b3Q7INC/0YDQuNCy0LXQtNC10YIg0Log0LfQsNC60YDRi9GC0LjRjiDQvtC/0YDQvtGB0LAuINCd0LDQttCw0YLQuNC1INC60L3QvtC/0LrQuCAmcXVvdDvQndC10YImcXVvdDsg0L/RgNC+0LTQvtC70LbQuNGCINC+0L/RgNC+0YEuIi8+DQoJCTx1aXRleHQgbmFtZT0iSU5GT1JNQVRJT05fSDI2NF9GTEFTSFBMQVlFUiIgdmFsdWU9ItCi0LXQutGD0YnQsNGPINCy0LXRgNGB0LjRjyDQv9GA0L7QuNCz0YDRi9Cy0LDRgtC10LvRjyBGbGFzaCBQbGF5ZXIsINGD0YHRgtCw0L3QvtCy0LvQtdC90L3QsNGPINC90LAg0Y3RgtC+0Lwg0LrQvtC80L/RjNGO0YLQtdGA0LUsINC90LUg0L/QvtC00LTQtdGA0LbQuNCy0LDQtdGCINGN0YLQviDQstC40LTQtdC+LiDQqdC10LvQutC90LjRgtC1INCyINC+0LHQu9Cw0YHRgtC4INCy0LjQtNC10L4sINGH0YLQvtCx0Ysg0LfQsNCz0YDRg9C30LjRgtGMINC/0L7RgdC70LXQtNC90Y7RjiDQstC10YDRgdC40Y4g0L/RgNC+0LjQs9GA0YvQstCw0YLQtdC70Y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Qn9C+0LrQsNC30YvQstCw0YLRjCDQstGA0LXQt9C60YMg0YPRh9Cw0YHRgtC90LjQutCw0LwiLz4NCgkJPHVpdGV4dCBuYW1lPSJNVVRFIiB2YWx1ZT0i0J7RgtC60LvRjtGH0LjRgtGMINC30LLRg9C6Ii8+DQoJCTx1aXRleHQgbmFtZT0iRE9DV1JBUF9USVRMRSIgdmFsdWU9ItCS0LvQvtC20LXQvdC40LUg0LIg0YTQsNC50LsgQWRvYmUgUHJlc2VudGVyIi8+DQoJCTx1aXRleHQgbmFtZT0iRE9DV1JBUF9NU0ciIHZhbHVlPSLQodC+0YXRgNCw0L3QuNGC0Ywg0LIg0L/QsNC/0LrRgyAmcXVvdDvQnNC+0Lkg0LrQvtC80L/RjNGO0YLQtdGAJnF1b3Q7Ii8+DQoJCTx1aXRleHQgbmFtZT0iRE9DV1JBUF9QUk9NUFQiIHZhbHVlPSLQqdC10LvQutC90YPRgtGMINC00LvRjyDQt9Cw0LPRgNGD0LfQutC4Ii8+DQoJPC9sYW5ndWFnZT4NCjwvY29uZmlndXJhdGlvbj4NCg==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25&quot;/&gt;&lt;lineCharCount val=&quot;29&quot;/&gt;&lt;lineCharCount val=&quot;31&quot;/&gt;&lt;lineCharCount val=&quot;23&quot;/&gt;&lt;/TableIndex&gt;&lt;/ShapeTextInfo&gt;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9&quot;/&gt;&lt;lineCharCount val=&quot;22&quot;/&gt;&lt;/TableIndex&gt;&lt;/ShapeTextInfo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B97CDD7-C1D3-4707-93D0-990DFBD9C307}&quot;/&gt;&lt;isInvalidForFieldText val=&quot;0&quot;/&gt;&lt;Image&gt;&lt;filename val=&quot;C:\Users\CMCELV~1\AppData\Local\Temp\PR\data\asimages\{2B97CDD7-C1D3-4707-93D0-990DFBD9C307}_22.png&quot;/&gt;&lt;left val=&quot;87&quot;/&gt;&lt;top val=&quot;61&quot;/&gt;&lt;width val=&quot;223&quot;/&gt;&lt;height val=&quot;292&quot;/&gt;&lt;hasText val=&quot;1&quot;/&gt;&lt;/Image&gt;&lt;/ThreeDShapeInfo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09F7A23-6FCB-462E-9B7C-997B70A602F8}&quot;/&gt;&lt;isInvalidForFieldText val=&quot;0&quot;/&gt;&lt;Image&gt;&lt;filename val=&quot;C:\Users\CMCELV~1\AppData\Local\Temp\PR\data\asimages\{E09F7A23-6FCB-462E-9B7C-997B70A602F8}_22.png&quot;/&gt;&lt;left val=&quot;362&quot;/&gt;&lt;top val=&quot;108&quot;/&gt;&lt;width val=&quot;279&quot;/&gt;&lt;height val=&quot;366&quot;/&gt;&lt;hasText val=&quot;1&quot;/&gt;&lt;/Image&gt;&lt;/ThreeDShapeInfo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8&quot;/&gt;&lt;lineCharCount val=&quot;12&quot;/&gt;&lt;/TableIndex&gt;&lt;/ShapeTextInfo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27&quot;/&gt;&lt;lineCharCount val=&quot;26&quot;/&gt;&lt;lineCharCount val=&quot;9&quot;/&gt;&lt;/TableIndex&gt;&lt;/ShapeTextInfo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8&quot;/&gt;&lt;lineCharCount val=&quot;26&quot;/&gt;&lt;lineCharCount val=&quot;25&quot;/&gt;&lt;lineCharCount val=&quot;28&quot;/&gt;&lt;lineCharCount val=&quot;23&quot;/&gt;&lt;lineCharCount val=&quot;21&quot;/&gt;&lt;lineCharCount val=&quot;24&quot;/&gt;&lt;lineCharCount val=&quot;24&quot;/&gt;&lt;lineCharCount val=&quot;17&quot;/&gt;&lt;/TableIndex&gt;&lt;/ShapeTextInfo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BF4CCBE-87F5-47B8-91AC-9CAF264D2E4A}&quot;/&gt;&lt;isInvalidForFieldText val=&quot;0&quot;/&gt;&lt;Image&gt;&lt;filename val=&quot;C:\Users\CMCELV~1\AppData\Local\Temp\PR\data\asimages\{8BF4CCBE-87F5-47B8-91AC-9CAF264D2E4A}_23.png&quot;/&gt;&lt;left val=&quot;54&quot;/&gt;&lt;top val=&quot;78&quot;/&gt;&lt;width val=&quot;233&quot;/&gt;&lt;height val=&quot;349&quot;/&gt;&lt;hasText val=&quot;1&quot;/&gt;&lt;/Image&gt;&lt;/ThreeDShapeInfo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FB24138-76C5-4BEF-8A95-A1932BC32310}&quot;/&gt;&lt;isInvalidForFieldText val=&quot;0&quot;/&gt;&lt;Image&gt;&lt;filename val=&quot;C:\Users\CMCELV~1\AppData\Local\Temp\PR\data\asimages\{2FB24138-76C5-4BEF-8A95-A1932BC32310}_24.png&quot;/&gt;&lt;left val=&quot;42&quot;/&gt;&lt;top val=&quot;45&quot;/&gt;&lt;width val=&quot;235&quot;/&gt;&lt;height val=&quot;353&quot;/&gt;&lt;hasText val=&quot;1&quot;/&gt;&lt;/Image&gt;&lt;/ThreeDShapeInfo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1042F20-4E18-420B-81FF-32BB45A7332D}&quot;/&gt;&lt;isInvalidForFieldText val=&quot;0&quot;/&gt;&lt;Image&gt;&lt;filename val=&quot;C:\Users\CMCELV~1\AppData\Local\Temp\PR\data\asimages\{A1042F20-4E18-420B-81FF-32BB45A7332D}_24.png&quot;/&gt;&lt;left val=&quot;320&quot;/&gt;&lt;top val=&quot;45&quot;/&gt;&lt;width val=&quot;372&quot;/&gt;&lt;height val=&quot;329&quot;/&gt;&lt;hasText val=&quot;1&quot;/&gt;&lt;/Image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29&quot;/&gt;&lt;lineCharCount val=&quot;28&quot;/&gt;&lt;lineCharCount val=&quot;12&quot;/&gt;&lt;/TableIndex&gt;&lt;/ShapeTextInfo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46&quot;/&gt;&lt;lineCharCount val=&quot;44&quot;/&gt;&lt;lineCharCount val=&quot;45&quot;/&gt;&lt;lineCharCount val=&quot;17&quot;/&gt;&lt;/TableIndex&gt;&lt;/ShapeTextInfo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5F721C4-3889-4F29-BBBC-486F7C8E33E8}&quot;/&gt;&lt;isInvalidForFieldText val=&quot;0&quot;/&gt;&lt;Image&gt;&lt;filename val=&quot;C:\Users\CMCELV~1\AppData\Local\Temp\PR\data\asimages\{B5F721C4-3889-4F29-BBBC-486F7C8E33E8}_25.png&quot;/&gt;&lt;left val=&quot;12&quot;/&gt;&lt;top val=&quot;19&quot;/&gt;&lt;width val=&quot;203&quot;/&gt;&lt;height val=&quot;346&quot;/&gt;&lt;hasText val=&quot;1&quot;/&gt;&lt;/Image&gt;&lt;/ThreeDShapeInfo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D39E17C-DB67-4C40-82C9-198DF88EA398}&quot;/&gt;&lt;isInvalidForFieldText val=&quot;0&quot;/&gt;&lt;Image&gt;&lt;filename val=&quot;C:\Users\CMCELV~1\AppData\Local\Temp\PR\data\asimages\{9D39E17C-DB67-4C40-82C9-198DF88EA398}_25.png&quot;/&gt;&lt;left val=&quot;213&quot;/&gt;&lt;top val=&quot;126&quot;/&gt;&lt;width val=&quot;247&quot;/&gt;&lt;height val=&quot;341&quot;/&gt;&lt;hasText val=&quot;1&quot;/&gt;&lt;/Image&gt;&lt;/ThreeDShapeInfo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5429796-CC03-4C38-97D3-CD37BBC4900B}&quot;/&gt;&lt;isInvalidForFieldText val=&quot;0&quot;/&gt;&lt;Image&gt;&lt;filename val=&quot;C:\Users\CMCELV~1\AppData\Local\Temp\PR\data\asimages\{15429796-CC03-4C38-97D3-CD37BBC4900B}_25.png&quot;/&gt;&lt;left val=&quot;456&quot;/&gt;&lt;top val=&quot;57&quot;/&gt;&lt;width val=&quot;249&quot;/&gt;&lt;height val=&quot;342&quot;/&gt;&lt;hasText val=&quot;1&quot;/&gt;&lt;/Image&gt;&lt;/ThreeDShapeInfo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9&quot;/&gt;&lt;lineCharCount val=&quot;10&quot;/&gt;&lt;/TableIndex&gt;&lt;/ShapeTextInfo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17&quot;/&gt;&lt;lineCharCount val=&quot;20&quot;/&gt;&lt;lineCharCount val=&quot;8&quot;/&gt;&lt;/TableIndex&gt;&lt;/ShapeTextInfo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6&quot;/&gt;&lt;lineCharCount val=&quot;17&quot;/&gt;&lt;/TableIndex&gt;&lt;/ShapeTextInfo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1&quot;/&gt;&lt;lineCharCount val=&quot;22&quot;/&gt;&lt;/TableIndex&gt;&lt;/ShapeTextInfo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1AB395C-B27B-41F0-BE5E-CF470F63265B}&quot;/&gt;&lt;isInvalidForFieldText val=&quot;0&quot;/&gt;&lt;Image&gt;&lt;filename val=&quot;C:\Users\CMCELV~1\AppData\Local\Temp\PR\data\asimages\{B1AB395C-B27B-41F0-BE5E-CF470F63265B}_26.png&quot;/&gt;&lt;left val=&quot;42&quot;/&gt;&lt;top val=&quot;18&quot;/&gt;&lt;width val=&quot;291&quot;/&gt;&lt;height val=&quot;333&quot;/&gt;&lt;hasText val=&quot;1&quot;/&gt;&lt;/Image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049101D-7426-4114-B38C-7CBA22E8AACD}&quot;/&gt;&lt;isInvalidForFieldText val=&quot;0&quot;/&gt;&lt;Image&gt;&lt;filename val=&quot;C:\Users\CMCELV~1\AppData\Local\Temp\PR\data\asimages\{5049101D-7426-4114-B38C-7CBA22E8AACD}_26.png&quot;/&gt;&lt;left val=&quot;372&quot;/&gt;&lt;top val=&quot;114&quot;/&gt;&lt;width val=&quot;310&quot;/&gt;&lt;height val=&quot;371&quot;/&gt;&lt;hasText val=&quot;1&quot;/&gt;&lt;/Image&gt;&lt;/ThreeDShapeInfo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27&quot;/&gt;&lt;lineCharCount val=&quot;30&quot;/&gt;&lt;lineCharCount val=&quot;16&quot;/&gt;&lt;/TableIndex&gt;&lt;/ShapeTextInfo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2&quot;/&gt;&lt;lineCharCount val=&quot;10&quot;/&gt;&lt;/TableIndex&gt;&lt;/ShapeTextInfo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E6577FD-898A-47FA-A8E0-EAA371097164}&quot;/&gt;&lt;isInvalidForFieldText val=&quot;0&quot;/&gt;&lt;Image&gt;&lt;filename val=&quot;C:\Users\CMCELV~1\AppData\Local\Temp\PR\data\asimages\{5E6577FD-898A-47FA-A8E0-EAA371097164}_27.png&quot;/&gt;&lt;left val=&quot;223&quot;/&gt;&lt;top val=&quot;27&quot;/&gt;&lt;width val=&quot;294&quot;/&gt;&lt;height val=&quot;289&quot;/&gt;&lt;hasText val=&quot;1&quot;/&gt;&lt;/Image&gt;&lt;/ThreeDShapeInfo&gt;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36&quot;/&gt;&lt;lineCharCount val=&quot;42&quot;/&gt;&lt;lineCharCount val=&quot;19&quot;/&gt;&lt;/TableIndex&gt;&lt;/ShapeTextInfo&gt;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9F0ED09-6DAC-4CF9-9E1C-ED068449ABB7}&quot;/&gt;&lt;isInvalidForFieldText val=&quot;0&quot;/&gt;&lt;Image&gt;&lt;filename val=&quot;C:\Users\CMCELV~1\AppData\Local\Temp\PR\data\asimages\{D9F0ED09-6DAC-4CF9-9E1C-ED068449ABB7}_28.png&quot;/&gt;&lt;left val=&quot;54&quot;/&gt;&lt;top val=&quot;171&quot;/&gt;&lt;width val=&quot;186&quot;/&gt;&lt;height val=&quot;265&quot;/&gt;&lt;hasText val=&quot;1&quot;/&gt;&lt;/Image&gt;&lt;/ThreeDShapeInfo&gt;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CD985BF-87EF-49E0-8B17-DFBB896BB047}&quot;/&gt;&lt;isInvalidForFieldText val=&quot;0&quot;/&gt;&lt;Image&gt;&lt;filename val=&quot;C:\Users\CMCELV~1\AppData\Local\Temp\PR\data\asimages\{CCD985BF-87EF-49E0-8B17-DFBB896BB047}_28.png&quot;/&gt;&lt;left val=&quot;273&quot;/&gt;&lt;top val=&quot;201&quot;/&gt;&lt;width val=&quot;185&quot;/&gt;&lt;height val=&quot;264&quot;/&gt;&lt;hasText val=&quot;1&quot;/&gt;&lt;/Image&gt;&lt;/ThreeDShapeInfo&gt;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462701B-4DAD-4372-AD9D-587778F959B1}&quot;/&gt;&lt;isInvalidForFieldText val=&quot;0&quot;/&gt;&lt;Image&gt;&lt;filename val=&quot;C:\Users\CMCELV~1\AppData\Local\Temp\PR\data\asimages\{1462701B-4DAD-4372-AD9D-587778F959B1}_28.png&quot;/&gt;&lt;left val=&quot;476&quot;/&gt;&lt;top val=&quot;162&quot;/&gt;&lt;width val=&quot;207&quot;/&gt;&lt;height val=&quot;265&quot;/&gt;&lt;hasText val=&quot;1&quot;/&gt;&lt;/Image&gt;&lt;/ThreeDShapeInfo&gt;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39&quot;/&gt;&lt;lineCharCount val=&quot;28&quot;/&gt;&lt;lineCharCount val=&quot;58&quot;/&gt;&lt;lineCharCount val=&quot;17&quot;/&gt;&lt;/TableIndex&gt;&lt;/ShapeTextInfo&gt;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EFEC47E-8C1F-436F-BC2A-8CACF7B60902}&quot;/&gt;&lt;isInvalidForFieldText val=&quot;0&quot;/&gt;&lt;Image&gt;&lt;filename val=&quot;C:\Users\CMCELV~1\AppData\Local\Temp\PR\data\asimages\{3EFEC47E-8C1F-436F-BC2A-8CACF7B60902}_29.png&quot;/&gt;&lt;left val=&quot;312&quot;/&gt;&lt;top val=&quot;198&quot;/&gt;&lt;width val=&quot;382&quot;/&gt;&lt;height val=&quot;291&quot;/&gt;&lt;hasText val=&quot;1&quot;/&gt;&lt;/Image&gt;&lt;/ThreeDShape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891444F-AF7C-4599-8302-BF4D5B40A103}&quot;/&gt;&lt;isInvalidForFieldText val=&quot;0&quot;/&gt;&lt;Image&gt;&lt;filename val=&quot;C:\Users\CMCELV~1\AppData\Local\Temp\PR\data\asimages\{0891444F-AF7C-4599-8302-BF4D5B40A103}_29.png&quot;/&gt;&lt;left val=&quot;36&quot;/&gt;&lt;top val=&quot;30&quot;/&gt;&lt;width val=&quot;320&quot;/&gt;&lt;height val=&quot;244&quot;/&gt;&lt;hasText val=&quot;1&quot;/&gt;&lt;/Image&gt;&lt;/ThreeDShapeInfo&gt;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22&quot;/&gt;&lt;lineCharCount val=&quot;14&quot;/&gt;&lt;lineCharCount val=&quot;22&quot;/&gt;&lt;lineCharCount val=&quot;23&quot;/&gt;&lt;/TableIndex&gt;&lt;/ShapeTextInfo&gt;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33A60C6-BEB4-445A-8FCC-85B38381577B}&quot;/&gt;&lt;isInvalidForFieldText val=&quot;0&quot;/&gt;&lt;Image&gt;&lt;filename val=&quot;C:\Users\CMCELV~1\AppData\Local\Temp\PR\data\asimages\{133A60C6-BEB4-445A-8FCC-85B38381577B}_30.png&quot;/&gt;&lt;left val=&quot;60&quot;/&gt;&lt;top val=&quot;144&quot;/&gt;&lt;width val=&quot;273&quot;/&gt;&lt;height val=&quot;320&quot;/&gt;&lt;hasText val=&quot;1&quot;/&gt;&lt;/Image&gt;&lt;/ThreeDShapeInfo&gt;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907084D-F501-4468-803A-991734DD52E0}&quot;/&gt;&lt;isInvalidForFieldText val=&quot;0&quot;/&gt;&lt;Image&gt;&lt;filename val=&quot;C:\Users\CMCELV~1\AppData\Local\Temp\PR\data\asimages\{B907084D-F501-4468-803A-991734DD52E0}_30.png&quot;/&gt;&lt;left val=&quot;376&quot;/&gt;&lt;top val=&quot;144&quot;/&gt;&lt;width val=&quot;282&quot;/&gt;&lt;height val=&quot;320&quot;/&gt;&lt;hasText val=&quot;1&quot;/&gt;&lt;/Image&gt;&lt;/ThreeDShapeInfo&gt;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38&quot;/&gt;&lt;lineCharCount val=&quot;43&quot;/&gt;&lt;lineCharCount val=&quot;33&quot;/&gt;&lt;/TableIndex&gt;&lt;/ShapeTextInfo&gt;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5&quot;/&gt;&lt;lineCharCount val=&quot;40&quot;/&gt;&lt;/TableIndex&gt;&lt;/ShapeTextInfo&gt;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0&quot;/&gt;&lt;/TableIndex&gt;&lt;/ShapeTextInfo&gt;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BAE05AA-E9D3-49AE-ABC9-5378EE51CC65}&quot;/&gt;&lt;isInvalidForFieldText val=&quot;0&quot;/&gt;&lt;Image&gt;&lt;filename val=&quot;C:\Users\CMCELV~1\AppData\Local\Temp\PR\data\asimages\{FBAE05AA-E9D3-49AE-ABC9-5378EE51CC65}_32.png&quot;/&gt;&lt;left val=&quot;96&quot;/&gt;&lt;top val=&quot;122&quot;/&gt;&lt;width val=&quot;250&quot;/&gt;&lt;height val=&quot;328&quot;/&gt;&lt;hasText val=&quot;1&quot;/&gt;&lt;/Image&gt;&lt;/ThreeDShapeInfo&gt;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8D27FDF-9561-48EF-BF6C-E1234E3935A6}&quot;/&gt;&lt;isInvalidForFieldText val=&quot;0&quot;/&gt;&lt;Image&gt;&lt;filename val=&quot;C:\Users\CMCELV~1\AppData\Local\Temp\PR\data\asimages\{48D27FDF-9561-48EF-BF6C-E1234E3935A6}_32.png&quot;/&gt;&lt;left val=&quot;408&quot;/&gt;&lt;top val=&quot;114&quot;/&gt;&lt;width val=&quot;260&quot;/&gt;&lt;height val=&quot;341&quot;/&gt;&lt;hasText val=&quot;1&quot;/&gt;&lt;/Image&gt;&lt;/ThreeDShapeInfo&gt;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9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88FD7A3-9733-40B1-BD20-6F1AA2151132}&quot;/&gt;&lt;isInvalidForFieldText val=&quot;0&quot;/&gt;&lt;Image&gt;&lt;filename val=&quot;C:\Users\CMCELV~1\AppData\Local\Temp\PR\data\asimages\{E88FD7A3-9733-40B1-BD20-6F1AA2151132}_33.png&quot;/&gt;&lt;left val=&quot;25&quot;/&gt;&lt;top val=&quot;72&quot;/&gt;&lt;width val=&quot;279&quot;/&gt;&lt;height val=&quot;379&quot;/&gt;&lt;hasText val=&quot;1&quot;/&gt;&lt;/Image&gt;&lt;/ThreeDShapeInfo&gt;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53D1DF8-50A9-4563-B416-2D30422F20C0}&quot;/&gt;&lt;isInvalidForFieldText val=&quot;0&quot;/&gt;&lt;Image&gt;&lt;filename val=&quot;C:\Users\CMCELV~1\AppData\Local\Temp\PR\data\asimages\{953D1DF8-50A9-4563-B416-2D30422F20C0}_33.png&quot;/&gt;&lt;left val=&quot;324&quot;/&gt;&lt;top val=&quot;147&quot;/&gt;&lt;width val=&quot;381&quot;/&gt;&lt;height val=&quot;282&quot;/&gt;&lt;hasText val=&quot;1&quot;/&gt;&lt;/Image&gt;&lt;/ThreeDShapeInfo&gt;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8&quot;/&gt;&lt;lineCharCount val=&quot;18&quot;/&gt;&lt;/TableIndex&gt;&lt;/ShapeTextInfo&gt;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92E75F3-62F4-4CC9-AC8E-ECF89D085CE5}&quot;/&gt;&lt;isInvalidForFieldText val=&quot;0&quot;/&gt;&lt;Image&gt;&lt;filename val=&quot;C:\Users\CMCELV~1\AppData\Local\Temp\PR\data\asimages\{292E75F3-62F4-4CC9-AC8E-ECF89D085CE5}_34.png&quot;/&gt;&lt;left val=&quot;48&quot;/&gt;&lt;top val=&quot;162&quot;/&gt;&lt;width val=&quot;303&quot;/&gt;&lt;height val=&quot;267&quot;/&gt;&lt;hasText val=&quot;1&quot;/&gt;&lt;/Image&gt;&lt;/ThreeDShapeInfo&gt;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23D74C4-C1DE-4FC6-981D-C297F72B608A}&quot;/&gt;&lt;isInvalidForFieldText val=&quot;0&quot;/&gt;&lt;Image&gt;&lt;filename val=&quot;C:\Users\CMCELV~1\AppData\Local\Temp\PR\data\asimages\{623D74C4-C1DE-4FC6-981D-C297F72B608A}_34.png&quot;/&gt;&lt;left val=&quot;408&quot;/&gt;&lt;top val=&quot;154&quot;/&gt;&lt;width val=&quot;263&quot;/&gt;&lt;height val=&quot;282&quot;/&gt;&lt;hasText val=&quot;1&quot;/&gt;&lt;/Image&gt;&lt;/ThreeDShapeInfo&gt;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28&quot;/&gt;&lt;lineCharCount val=&quot;38&quot;/&gt;&lt;lineCharCount val=&quot;32&quot;/&gt;&lt;/TableIndex&gt;&lt;/ShapeTextInfo&gt;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27A892C-7F49-4693-9EEB-F8A30C033C29}&quot;/&gt;&lt;isInvalidForFieldText val=&quot;0&quot;/&gt;&lt;Image&gt;&lt;filename val=&quot;C:\Users\CMCELV~1\AppData\Local\Temp\PR\data\asimages\{527A892C-7F49-4693-9EEB-F8A30C033C29}_35.png&quot;/&gt;&lt;left val=&quot;53&quot;/&gt;&lt;top val=&quot;120&quot;/&gt;&lt;width val=&quot;290&quot;/&gt;&lt;height val=&quot;341&quot;/&gt;&lt;hasText val=&quot;1&quot;/&gt;&lt;/Image&gt;&lt;/ThreeDShapeInfo&gt;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D608E1B-255D-480D-850E-208F12BD3CD8}&quot;/&gt;&lt;isInvalidForFieldText val=&quot;0&quot;/&gt;&lt;Image&gt;&lt;filename val=&quot;C:\Users\CMCELV~1\AppData\Local\Temp\PR\data\asimages\{0D608E1B-255D-480D-850E-208F12BD3CD8}_35.png&quot;/&gt;&lt;left val=&quot;413&quot;/&gt;&lt;top val=&quot;120&quot;/&gt;&lt;width val=&quot;257&quot;/&gt;&lt;height val=&quot;337&quot;/&gt;&lt;hasText val=&quot;1&quot;/&gt;&lt;/Image&gt;&lt;/ThreeDShapeInfo&gt;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8&quot;/&gt;&lt;lineCharCount val=&quot;33&quot;/&gt;&lt;/TableIndex&gt;&lt;/ShapeTextInfo&gt;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835518E-A5D8-4779-855F-DCAFE5A481CD}&quot;/&gt;&lt;isInvalidForFieldText val=&quot;0&quot;/&gt;&lt;Image&gt;&lt;filename val=&quot;C:\Users\CMCELV~1\AppData\Local\Temp\PR\data\asimages\{C835518E-A5D8-4779-855F-DCAFE5A481CD}_36.png&quot;/&gt;&lt;left val=&quot;76&quot;/&gt;&lt;top val=&quot;117&quot;/&gt;&lt;width val=&quot;257&quot;/&gt;&lt;height val=&quot;320&quot;/&gt;&lt;hasText val=&quot;1&quot;/&gt;&lt;/Image&gt;&lt;/ThreeDShape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DF60D30-B8ED-4F7C-BBE5-C57E4D9E8844}&quot;/&gt;&lt;isInvalidForFieldText val=&quot;0&quot;/&gt;&lt;Image&gt;&lt;filename val=&quot;C:\Users\CMCELV~1\AppData\Local\Temp\PR\data\asimages\{DDF60D30-B8ED-4F7C-BBE5-C57E4D9E8844}_36.png&quot;/&gt;&lt;left val=&quot;414&quot;/&gt;&lt;top val=&quot;117&quot;/&gt;&lt;width val=&quot;252&quot;/&gt;&lt;height val=&quot;320&quot;/&gt;&lt;hasText val=&quot;1&quot;/&gt;&lt;/Image&gt;&lt;/ThreeDShapeInfo&gt;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44&quot;/&gt;&lt;lineCharCount val=&quot;21&quot;/&gt;&lt;/TableIndex&gt;&lt;/ShapeTextInfo&gt;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34B909F-6BA8-4C1A-B19D-9C1367A582D3}&quot;/&gt;&lt;isInvalidForFieldText val=&quot;0&quot;/&gt;&lt;Image&gt;&lt;filename val=&quot;C:\Users\CMCELV~1\AppData\Local\Temp\PR\data\asimages\{234B909F-6BA8-4C1A-B19D-9C1367A582D3}_37.png&quot;/&gt;&lt;left val=&quot;54&quot;/&gt;&lt;top val=&quot;107&quot;/&gt;&lt;width val=&quot;282&quot;/&gt;&lt;height val=&quot;371&quot;/&gt;&lt;hasText val=&quot;1&quot;/&gt;&lt;/Image&gt;&lt;/ThreeDShapeInfo&gt;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24B37C6-D617-48AB-8C2C-664F396F961F}&quot;/&gt;&lt;isInvalidForFieldText val=&quot;0&quot;/&gt;&lt;Image&gt;&lt;filename val=&quot;C:\Users\CMCELV~1\AppData\Local\Temp\PR\data\asimages\{C24B37C6-D617-48AB-8C2C-664F396F961F}_37.png&quot;/&gt;&lt;left val=&quot;379&quot;/&gt;&lt;top val=&quot;107&quot;/&gt;&lt;width val=&quot;294&quot;/&gt;&lt;height val=&quot;371&quot;/&gt;&lt;hasText val=&quot;1&quot;/&gt;&lt;/Image&gt;&lt;/ThreeDShapeInfo&gt;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0&quot;/&gt;&lt;lineCharCount val=&quot;31&quot;/&gt;&lt;/TableIndex&gt;&lt;/ShapeTextInfo&gt;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DFCB7A6-7623-4EBC-B981-48D72823043D}&quot;/&gt;&lt;isInvalidForFieldText val=&quot;0&quot;/&gt;&lt;Image&gt;&lt;filename val=&quot;C:\Users\CMCELV~1\AppData\Local\Temp\PR\data\asimages\{1DFCB7A6-7623-4EBC-B981-48D72823043D}_38.png&quot;/&gt;&lt;left val=&quot;432&quot;/&gt;&lt;top val=&quot;126&quot;/&gt;&lt;width val=&quot;266&quot;/&gt;&lt;height val=&quot;349&quot;/&gt;&lt;hasText val=&quot;1&quot;/&gt;&lt;/Image&gt;&lt;/ThreeDShapeInfo&gt;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58A3204-B045-45ED-BC8A-BBD340B4F636}&quot;/&gt;&lt;isInvalidForFieldText val=&quot;0&quot;/&gt;&lt;Image&gt;&lt;filename val=&quot;C:\Users\CMCELV~1\AppData\Local\Temp\PR\data\asimages\{858A3204-B045-45ED-BC8A-BBD340B4F636}_38.png&quot;/&gt;&lt;left val=&quot;269&quot;/&gt;&lt;top val=&quot;50&quot;/&gt;&lt;width val=&quot;210&quot;/&gt;&lt;height val=&quot;275&quot;/&gt;&lt;hasText val=&quot;1&quot;/&gt;&lt;/Image&gt;&lt;/ThreeDShapeInfo&gt;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39B2474-86E5-4FA8-91A0-83EC9080DE43}&quot;/&gt;&lt;isInvalidForFieldText val=&quot;0&quot;/&gt;&lt;Image&gt;&lt;filename val=&quot;C:\Users\CMCELV~1\AppData\Local\Temp\PR\data\asimages\{D39B2474-86E5-4FA8-91A0-83EC9080DE43}_38.png&quot;/&gt;&lt;left val=&quot;42&quot;/&gt;&lt;top val=&quot;174&quot;/&gt;&lt;width val=&quot;253&quot;/&gt;&lt;height val=&quot;333&quot;/&gt;&lt;hasText val=&quot;1&quot;/&gt;&lt;/Image&gt;&lt;/ThreeDShapeInfo&gt;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17&quot;/&gt;&lt;lineCharCount val=&quot;18&quot;/&gt;&lt;lineCharCount val=&quot;19&quot;/&gt;&lt;lineCharCount val=&quot;15&quot;/&gt;&lt;/TableIndex&gt;&lt;/ShapeTextInfo&gt;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F2EAE5E-E14E-4951-9049-5D013E9DC200}&quot;/&gt;&lt;isInvalidForFieldText val=&quot;0&quot;/&gt;&lt;Image&gt;&lt;filename val=&quot;C:\Users\CMCELV~1\AppData\Local\Temp\PR\data\asimages\{EF2EAE5E-E14E-4951-9049-5D013E9DC200}_39.png&quot;/&gt;&lt;left val=&quot;49&quot;/&gt;&lt;top val=&quot;95&quot;/&gt;&lt;width val=&quot;263&quot;/&gt;&lt;height val=&quot;345&quot;/&gt;&lt;hasText val=&quot;1&quot;/&gt;&lt;/Image&gt;&lt;/ThreeDShape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2FB0048-A502-4ABB-A8E4-880DB834A631}&quot;/&gt;&lt;isInvalidForFieldText val=&quot;0&quot;/&gt;&lt;Image&gt;&lt;filename val=&quot;C:\Users\CMCELV~1\AppData\Local\Temp\PR\data\asimages\{B2FB0048-A502-4ABB-A8E4-880DB834A631}_39.png&quot;/&gt;&lt;left val=&quot;310&quot;/&gt;&lt;top val=&quot;95&quot;/&gt;&lt;width val=&quot;360&quot;/&gt;&lt;height val=&quot;273&quot;/&gt;&lt;hasText val=&quot;1&quot;/&gt;&lt;/Image&gt;&lt;/ThreeDShapeInfo&gt;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2&quot;/&gt;&lt;lineCharCount val=&quot;22&quot;/&gt;&lt;/TableIndex&gt;&lt;/ShapeTextInfo&gt;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8307238-B265-4846-BB6E-71BD335CD274}&quot;/&gt;&lt;isInvalidForFieldText val=&quot;0&quot;/&gt;&lt;Image&gt;&lt;filename val=&quot;C:\Users\CMCELV~1\AppData\Local\Temp\PR\data\asimages\{18307238-B265-4846-BB6E-71BD335CD274}_40.png&quot;/&gt;&lt;left val=&quot;36&quot;/&gt;&lt;top val=&quot;118&quot;/&gt;&lt;width val=&quot;261&quot;/&gt;&lt;height val=&quot;342&quot;/&gt;&lt;hasText val=&quot;1&quot;/&gt;&lt;/Image&gt;&lt;/ThreeDShapeInfo&gt;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C022744-F954-4FF6-BF15-7C8C38FDB55A}&quot;/&gt;&lt;isInvalidForFieldText val=&quot;0&quot;/&gt;&lt;Image&gt;&lt;filename val=&quot;C:\Users\CMCELV~1\AppData\Local\Temp\PR\data\asimages\{DC022744-F954-4FF6-BF15-7C8C38FDB55A}_40.png&quot;/&gt;&lt;left val=&quot;335&quot;/&gt;&lt;top val=&quot;129&quot;/&gt;&lt;width val=&quot;358&quot;/&gt;&lt;height val=&quot;320&quot;/&gt;&lt;hasText val=&quot;1&quot;/&gt;&lt;/Image&gt;&lt;/ThreeDShapeInfo&gt;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43&quot;/&gt;&lt;lineCharCount val=&quot;42&quot;/&gt;&lt;/TableIndex&gt;&lt;/ShapeTextInfo&gt;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41&quot;/&gt;&lt;/TableIndex&gt;&lt;/ShapeTextInfo&gt;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5&quot;/&gt;&lt;/TableIndex&gt;&lt;/ShapeTextInfo&gt;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3&quot;/&gt;&lt;lineCharCount val=&quot;8&quot;/&gt;&lt;/TableIndex&gt;&lt;/ShapeTextInfo&gt;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4&quot;/&gt;&lt;/TableIndex&gt;&lt;/ShapeTextInfo&gt;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5&quot;/&gt;&lt;lineCharCount val=&quot;7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3&quot;/&gt;&lt;/TableIndex&gt;&lt;/ShapeTextInfo&gt;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8&quot;/&gt;&lt;lineCharCount val=&quot;10&quot;/&gt;&lt;/TableIndex&gt;&lt;/ShapeTextInfo&gt;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38&quot;/&gt;&lt;lineCharCount val=&quot;25&quot;/&gt;&lt;lineCharCount val=&quot;14&quot;/&gt;&lt;lineCharCount val=&quot;34&quot;/&gt;&lt;lineCharCount val=&quot;23&quot;/&gt;&lt;lineCharCount val=&quot;22&quot;/&gt;&lt;lineCharCount val=&quot;1&quot;/&gt;&lt;/TableIndex&gt;&lt;/ShapeTextInfo&gt;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7&quot;/&gt;&lt;/TableIndex&gt;&lt;/ShapeTextInfo&gt;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28&quot;/&gt;&lt;lineCharCount val=&quot;28&quot;/&gt;&lt;lineCharCount val=&quot;34&quot;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21&quot;/&gt;&lt;lineCharCount val=&quot;12&quot;/&gt;&lt;lineCharCount val=&quot;13&quot;/&gt;&lt;lineCharCount val=&quot;12&quot;/&gt;&lt;lineCharCount val=&quot;13&quot;/&gt;&lt;lineCharCount val=&quot;11&quot;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21&quot;/&gt;&lt;lineCharCount val=&quot;12&quot;/&gt;&lt;lineCharCount val=&quot;13&quot;/&gt;&lt;lineCharCount val=&quot;12&quot;/&gt;&lt;lineCharCount val=&quot;13&quot;/&gt;&lt;lineCharCount val=&quot;11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6&quot;/&gt;&lt;lineCharCount val=&quot;6&quot;/&gt;&lt;/TableIndex&gt;&lt;/ShapeText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26&quot;/&gt;&lt;lineCharCount val=&quot;7&quot;/&gt;&lt;lineCharCount val=&quot;13&quot;/&gt;&lt;lineCharCount val=&quot;12&quot;/&gt;&lt;lineCharCount val=&quot;13&quot;/&gt;&lt;lineCharCount val=&quot;11&quot;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6&quot;/&gt;&lt;lineCharCount val=&quot;6&quot;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26&quot;/&gt;&lt;lineCharCount val=&quot;7&quot;/&gt;&lt;lineCharCount val=&quot;13&quot;/&gt;&lt;lineCharCount val=&quot;12&quot;/&gt;&lt;lineCharCount val=&quot;13&quot;/&gt;&lt;lineCharCount val=&quot;11&quot;/&gt;&lt;/TableIndex&gt;&lt;/ShapeText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8&quot;/&gt;&lt;lineCharCount val=&quot;29&quot;/&gt;&lt;lineCharCount val=&quot;1&quot;/&gt;&lt;lineCharCount val=&quot;26&quot;/&gt;&lt;lineCharCount val=&quot;21&quot;/&gt;&lt;/TableIndex&gt;&lt;/ShapeTextInfo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31&quot;/&gt;&lt;lineCharCount val=&quot;22&quot;/&gt;&lt;lineCharCount val=&quot;31&quot;/&gt;&lt;/TableIndex&gt;&lt;/ShapeTextInfo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6&quot;/&gt;&lt;/TableIndex&gt;&lt;/ShapeTextInfo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9&quot;/&gt;&lt;lineCharCount val=&quot;46&quot;/&gt;&lt;lineCharCount val=&quot;17&quot;/&gt;&lt;lineCharCount val=&quot;56&quot;/&gt;&lt;lineCharCount val=&quot;26&quot;/&gt;&lt;lineCharCount val=&quot;34&quot;/&gt;&lt;lineCharCount val=&quot;33&quot;/&gt;&lt;lineCharCount val=&quot;13&quot;/&gt;&lt;lineCharCount val=&quot;19&quot;/&gt;&lt;lineCharCount val=&quot;33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9D86CCE-F5E9-4F70-957F-B7C1387840C5}&quot;/&gt;&lt;isInvalidForFieldText val=&quot;0&quot;/&gt;&lt;Image&gt;&lt;filename val=&quot;C:\Users\CMCELV~1\AppData\Local\Temp\PR\data\asimages\{39D86CCE-F5E9-4F70-957F-B7C1387840C5}_2.png&quot;/&gt;&lt;left val=&quot;503&quot;/&gt;&lt;top val=&quot;257&quot;/&gt;&lt;width val=&quot;185&quot;/&gt;&lt;height val=&quot;208&quot;/&gt;&lt;hasText val=&quot;1&quot;/&gt;&lt;/Image&gt;&lt;/ThreeDShapeInfo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3&quot;/&gt;&lt;/TableIndex&gt;&lt;/ShapeTextInfo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2&quot;/&gt;&lt;lineCharCount val=&quot;61&quot;/&gt;&lt;lineCharCount val=&quot;56&quot;/&gt;&lt;lineCharCount val=&quot;77&quot;/&gt;&lt;lineCharCount val=&quot;37&quot;/&gt;&lt;lineCharCount val=&quot;76&quot;/&gt;&lt;lineCharCount val=&quot;56&quot;/&gt;&lt;lineCharCount val=&quot;75&quot;/&gt;&lt;lineCharCount val=&quot;39&quot;/&gt;&lt;lineCharCount val=&quot;80&quot;/&gt;&lt;lineCharCount val=&quot;71&quot;/&gt;&lt;lineCharCount val=&quot;1&quot;/&gt;&lt;lineCharCount val=&quot;9&quot;/&gt;&lt;/TableIndex&gt;&lt;/ShapeTextInfo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8&quot;/&gt;&lt;/TableIndex&gt;&lt;/ShapeTextInfo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44&quot;/&gt;&lt;lineCharCount val=&quot;42&quot;/&gt;&lt;lineCharCount val=&quot;33&quot;/&gt;&lt;lineCharCount val=&quot;1&quot;/&gt;&lt;lineCharCount val=&quot;12&quot;/&gt;&lt;/TableIndex&gt;&lt;/ShapeTextInfo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8&quot;/&gt;&lt;/TableIndex&gt;&lt;/ShapeTextInfo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8&quot;/&gt;&lt;lineCharCount val=&quot;47&quot;/&gt;&lt;lineCharCount val=&quot;22&quot;/&gt;&lt;lineCharCount val=&quot;12&quot;/&gt;&lt;lineCharCount val=&quot;12&quot;/&gt;&lt;lineCharCount val=&quot;10&quot;/&gt;&lt;lineCharCount val=&quot;17&quot;/&gt;&lt;lineCharCount val=&quot;1&quot;/&gt;&lt;lineCharCount val=&quot;9&quot;/&gt;&lt;/TableIndex&gt;&lt;/ShapeTextInfo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8&quot;/&gt;&lt;/TableIndex&gt;&lt;/ShapeTextInfo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39&quot;/&gt;&lt;lineCharCount val=&quot;35&quot;/&gt;&lt;lineCharCount val=&quot;1&quot;/&gt;&lt;lineCharCount val=&quot;13&quot;/&gt;&lt;/TableIndex&gt;&lt;/ShapeTextInfo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8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40&quot;/&gt;&lt;lineCharCount val=&quot;40&quot;/&gt;&lt;lineCharCount val=&quot;33&quot;/&gt;&lt;lineCharCount val=&quot;1&quot;/&gt;&lt;lineCharCount val=&quot;12&quot;/&gt;&lt;/TableIndex&gt;&lt;/ShapeTextInfo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2&quot;/&gt;&lt;/TableIndex&gt;&lt;/ShapeTextInfo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23&quot;/&gt;&lt;lineCharCount val=&quot;28&quot;/&gt;&lt;lineCharCount val=&quot;24&quot;/&gt;&lt;lineCharCount val=&quot;17&quot;/&gt;&lt;/TableIndex&gt;&lt;/ShapeTextInfo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2BD38E0-C3FC-42F1-A44E-D99F889B73EC}&quot;/&gt;&lt;isInvalidForFieldText val=&quot;0&quot;/&gt;&lt;Image&gt;&lt;filename val=&quot;C:\Users\CMCELV~1\AppData\Local\Temp\PR\data\asimages\{82BD38E0-C3FC-42F1-A44E-D99F889B73EC}_8.png&quot;/&gt;&lt;left val=&quot;470&quot;/&gt;&lt;top val=&quot;200&quot;/&gt;&lt;width val=&quot;198&quot;/&gt;&lt;height val=&quot;270&quot;/&gt;&lt;hasText val=&quot;1&quot;/&gt;&lt;/Image&gt;&lt;/ThreeDShapeInfo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2&quot;/&gt;&lt;/TableIndex&gt;&lt;/ShapeTextInfo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1&quot;/&gt;&lt;lineCharCount val=&quot;25&quot;/&gt;&lt;lineCharCount val=&quot;21&quot;/&gt;&lt;lineCharCount val=&quot;20&quot;/&gt;&lt;lineCharCount val=&quot;22&quot;/&gt;&lt;lineCharCount val=&quot;22&quot;/&gt;&lt;lineCharCount val=&quot;20&quot;/&gt;&lt;lineCharCount val=&quot;18&quot;/&gt;&lt;lineCharCount val=&quot;32&quot;/&gt;&lt;lineCharCount val=&quot;31&quot;/&gt;&lt;lineCharCount val=&quot;42&quot;/&gt;&lt;lineCharCount val=&quot;25&quot;/&gt;&lt;/TableIndex&gt;&lt;/ShapeTextInfo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2017F84-873D-438A-9FDB-244E661B17F8}&quot;/&gt;&lt;isInvalidForFieldText val=&quot;0&quot;/&gt;&lt;Image&gt;&lt;filename val=&quot;C:\Users\CMCELV~1\AppData\Local\Temp\PR\data\asimages\{D2017F84-873D-438A-9FDB-244E661B17F8}_9.png&quot;/&gt;&lt;left val=&quot;470&quot;/&gt;&lt;top val=&quot;98&quot;/&gt;&lt;width val=&quot;228&quot;/&gt;&lt;height val=&quot;231&quot;/&gt;&lt;hasText val=&quot;1&quot;/&gt;&lt;/Image&gt;&lt;/ThreeDShapeInfo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7&quot;/&gt;&lt;lineCharCount val=&quot;21&quot;/&gt;&lt;/TableIndex&gt;&lt;/ShapeTextInfo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19&quot;/&gt;&lt;lineCharCount val=&quot;16&quot;/&gt;&lt;lineCharCount val=&quot;17&quot;/&gt;&lt;lineCharCount val=&quot;22&quot;/&gt;&lt;lineCharCount val=&quot;23&quot;/&gt;&lt;lineCharCount val=&quot;29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7&quot;/&gt;&lt;lineCharCount val=&quot;5&quot;/&gt;&lt;/TableIndex&gt;&lt;/ShapeTextInfo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38F79C8-63E3-4C34-9896-349756E39FCA}&quot;/&gt;&lt;isInvalidForFieldText val=&quot;0&quot;/&gt;&lt;Image&gt;&lt;filename val=&quot;C:\Users\CMCELV~1\AppData\Local\Temp\PR\data\asimages\{638F79C8-63E3-4C34-9896-349756E39FCA}_10.png&quot;/&gt;&lt;left val=&quot;474&quot;/&gt;&lt;top val=&quot;132&quot;/&gt;&lt;width val=&quot;229&quot;/&gt;&lt;height val=&quot;212&quot;/&gt;&lt;hasText val=&quot;1&quot;/&gt;&lt;/Image&gt;&lt;/ThreeDShapeInfo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0&quot;/&gt;&lt;lineCharCount val=&quot;24&quot;/&gt;&lt;/TableIndex&gt;&lt;/ShapeTextInfo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3&quot;/&gt;&lt;lineCharCount val=&quot;19&quot;/&gt;&lt;lineCharCount val=&quot;19&quot;/&gt;&lt;lineCharCount val=&quot;20&quot;/&gt;&lt;lineCharCount val=&quot;10&quot;/&gt;&lt;/TableIndex&gt;&lt;/ShapeTextInfo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F0267E9-7288-4E23-AD3F-98969080CBCD}&quot;/&gt;&lt;isInvalidForFieldText val=&quot;0&quot;/&gt;&lt;Image&gt;&lt;filename val=&quot;C:\Users\CMCELV~1\AppData\Local\Temp\PR\data\asimages\{AF0267E9-7288-4E23-AD3F-98969080CBCD}_11.png&quot;/&gt;&lt;left val=&quot;498&quot;/&gt;&lt;top val=&quot;212&quot;/&gt;&lt;width val=&quot;171&quot;/&gt;&lt;height val=&quot;243&quot;/&gt;&lt;hasText val=&quot;1&quot;/&gt;&lt;/Image&gt;&lt;/ThreeDShapeInfo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3&quot;/&gt;&lt;/TableIndex&gt;&lt;/ShapeTextInfo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0&quot;/&gt;&lt;lineCharCount val=&quot;13&quot;/&gt;&lt;lineCharCount val=&quot;28&quot;/&gt;&lt;lineCharCount val=&quot;17&quot;/&gt;&lt;lineCharCount val=&quot;29&quot;/&gt;&lt;lineCharCount val=&quot;13&quot;/&gt;&lt;lineCharCount val=&quot;9&quot;/&gt;&lt;lineCharCount val=&quot;8&quot;/&gt;&lt;lineCharCount val=&quot;9&quot;/&gt;&lt;lineCharCount val=&quot;10&quot;/&gt;&lt;lineCharCount val=&quot;10&quot;/&gt;&lt;/TableIndex&gt;&lt;/ShapeTextInfo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21DFC9E-5B62-4972-8A28-FA781296FF45}&quot;/&gt;&lt;isInvalidForFieldText val=&quot;0&quot;/&gt;&lt;Image&gt;&lt;filename val=&quot;C:\Users\CMCELV~1\AppData\Local\Temp\PR\data\asimages\{621DFC9E-5B62-4972-8A28-FA781296FF45}_13.png&quot;/&gt;&lt;left val=&quot;108&quot;/&gt;&lt;top val=&quot;108&quot;/&gt;&lt;width val=&quot;507&quot;/&gt;&lt;height val=&quot;384&quot;/&gt;&lt;hasText val=&quot;1&quot;/&gt;&lt;/Image&gt;&lt;/ThreeDShapeInfo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9&quot;/&gt;&lt;/TableIndex&gt;&lt;/ShapeTextInfo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2&quot;/&gt;&lt;lineCharCount val=&quot;29&quot;/&gt;&lt;lineCharCount val=&quot;16&quot;/&gt;&lt;lineCharCount val=&quot;18&quot;/&gt;&lt;lineCharCount val=&quot;22&quot;/&gt;&lt;lineCharCount val=&quot;22&quot;/&gt;&lt;lineCharCount val=&quot;29&quot;/&gt;&lt;lineCharCount val=&quot;13&quot;/&gt;&lt;lineCharCount val=&quot;17&quot;/&gt;&lt;lineCharCount val=&quot;12&quot;/&gt;&lt;lineCharCount val=&quot;32&quot;/&gt;&lt;lineCharCount val=&quot;17&quot;/&gt;&lt;lineCharCount val=&quot;21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0&quot;/&gt;&lt;lineCharCount val=&quot;5&quot;/&gt;&lt;/TableIndex&gt;&lt;/ShapeTextInfo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5&quot;/&gt;&lt;/TableIndex&gt;&lt;/ShapeTextInfo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0&quot;/&gt;&lt;lineCharCount val=&quot;31&quot;/&gt;&lt;lineCharCount val=&quot;5&quot;/&gt;&lt;lineCharCount val=&quot;13&quot;/&gt;&lt;lineCharCount val=&quot;13&quot;/&gt;&lt;lineCharCount val=&quot;31&quot;/&gt;&lt;lineCharCount val=&quot;22&quot;/&gt;&lt;lineCharCount val=&quot;27&quot;/&gt;&lt;lineCharCount val=&quot;48&quot;/&gt;&lt;lineCharCount val=&quot;67&quot;/&gt;&lt;lineCharCount val=&quot;18&quot;/&gt;&lt;/TableIndex&gt;&lt;/ShapeTextInfo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3&quot;/&gt;&lt;/TableIndex&gt;&lt;/ShapeTextInfo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2&quot;/&gt;&lt;lineCharCount val=&quot;66&quot;/&gt;&lt;lineCharCount val=&quot;70&quot;/&gt;&lt;lineCharCount val=&quot;68&quot;/&gt;&lt;lineCharCount val=&quot;54&quot;/&gt;&lt;lineCharCount val=&quot;62&quot;/&gt;&lt;lineCharCount val=&quot;39&quot;/&gt;&lt;lineCharCount val=&quot;66&quot;/&gt;&lt;lineCharCount val=&quot;33&quot;/&gt;&lt;lineCharCount val=&quot;71&quot;/&gt;&lt;lineCharCount val=&quot;47&quot;/&gt;&lt;lineCharCount val=&quot;70&quot;/&gt;&lt;lineCharCount val=&quot;56&quot;/&gt;&lt;/TableIndex&gt;&lt;/ShapeTextInfo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7&quot;/&gt;&lt;/TableIndex&gt;&lt;/ShapeTextInfo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1&quot;/&gt;&lt;lineCharCount val=&quot;75&quot;/&gt;&lt;lineCharCount val=&quot;58&quot;/&gt;&lt;lineCharCount val=&quot;65&quot;/&gt;&lt;lineCharCount val=&quot;33&quot;/&gt;&lt;lineCharCount val=&quot;72&quot;/&gt;&lt;lineCharCount val=&quot;69&quot;/&gt;&lt;lineCharCount val=&quot;24&quot;/&gt;&lt;lineCharCount val=&quot;72&quot;/&gt;&lt;lineCharCount val=&quot;10&quot;/&gt;&lt;lineCharCount val=&quot;68&quot;/&gt;&lt;lineCharCount val=&quot;6&quot;/&gt;&lt;/TableIndex&gt;&lt;/ShapeTextInfo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4&quot;/&gt;&lt;/TableIndex&gt;&lt;/ShapeTextInfo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1&quot; col=&quot;1&quot;&gt;&lt;linesCount val=&quot;11&quot;/&gt;&lt;lineCharCount val=&quot;20&quot;/&gt;&lt;lineCharCount val=&quot;9&quot;/&gt;&lt;lineCharCount val=&quot;23&quot;/&gt;&lt;lineCharCount val=&quot;48&quot;/&gt;&lt;lineCharCount val=&quot;27&quot;/&gt;&lt;lineCharCount val=&quot;26&quot;/&gt;&lt;lineCharCount val=&quot;30&quot;/&gt;&lt;lineCharCount val=&quot;31&quot;/&gt;&lt;lineCharCount val=&quot;26&quot;/&gt;&lt;lineCharCount val=&quot;27&quot;/&gt;&lt;lineCharCount val=&quot;31&quot;/&gt;&lt;/TableIndex&gt;&lt;/ShapeTextInfo&gt;"/>
  <p:tag name="PRESENTER_SHAPEINFO" val="&lt;ThreeDShapeInfo&gt;&lt;uuid val=&quot;{BA259C94-40AA-4741-B0B3-B61A76D09460}&quot;/&gt;&lt;isInvalidForFieldText val=&quot;0&quot;/&gt;&lt;Image&gt;&lt;filename val=&quot;C:\Users\CMCELV~1\AppData\Local\Temp\PR\data\asimages\{BA259C94-40AA-4741-B0B3-B61A76D09460}_18.png&quot;/&gt;&lt;left val=&quot;138&quot;/&gt;&lt;top val=&quot;123&quot;/&gt;&lt;width val=&quot;517&quot;/&gt;&lt;height val=&quot;304&quot;/&gt;&lt;hasText val=&quot;1&quot;/&gt;&lt;/Image&gt;&lt;/ThreeDShapeInfo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4&quot;/&gt;&lt;lineCharCount val=&quot;31&quot;/&gt;&lt;/TableIndex&gt;&lt;/ShapeTextInfo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2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9&quot;/&gt;&lt;lineCharCount val=&quot;21&quot;/&gt;&lt;/TableIndex&gt;&lt;/ShapeTextInfo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58CEF8D-DF19-4BDD-B4D2-83C5A259D1CE}&quot;/&gt;&lt;isInvalidForFieldText val=&quot;0&quot;/&gt;&lt;Image&gt;&lt;filename val=&quot;C:\Users\CMCELV~1\AppData\Local\Temp\PR\data\asimages\{358CEF8D-DF19-4BDD-B4D2-83C5A259D1CE}_19.png&quot;/&gt;&lt;left val=&quot;123&quot;/&gt;&lt;top val=&quot;132&quot;/&gt;&lt;width val=&quot;220&quot;/&gt;&lt;height val=&quot;272&quot;/&gt;&lt;hasText val=&quot;1&quot;/&gt;&lt;/Image&gt;&lt;/ThreeDShapeInfo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20CD02E-D835-4507-A330-948EE1AF0D67}&quot;/&gt;&lt;isInvalidForFieldText val=&quot;0&quot;/&gt;&lt;Image&gt;&lt;filename val=&quot;C:\Users\CMCELV~1\AppData\Local\Temp\PR\data\asimages\{D20CD02E-D835-4507-A330-948EE1AF0D67}_19.png&quot;/&gt;&lt;left val=&quot;440&quot;/&gt;&lt;top val=&quot;133&quot;/&gt;&lt;width val=&quot;210&quot;/&gt;&lt;height val=&quot;268&quot;/&gt;&lt;hasText val=&quot;1&quot;/&gt;&lt;/Image&gt;&lt;/ThreeDShapeInfo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4&quot;/&gt;&lt;/TableIndex&gt;&lt;/ShapeTextInfo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21&quot;/&gt;&lt;lineCharCount val=&quot;9&quot;/&gt;&lt;lineCharCount val=&quot;19&quot;/&gt;&lt;lineCharCount val=&quot;14&quot;/&gt;&lt;lineCharCount val=&quot;18&quot;/&gt;&lt;lineCharCount val=&quot;11&quot;/&gt;&lt;/TableIndex&gt;&lt;/ShapeTextInfo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22&quot;/&gt;&lt;lineCharCount val=&quot;5&quot;/&gt;&lt;lineCharCount val=&quot;23&quot;/&gt;&lt;lineCharCount val=&quot;17&quot;/&gt;&lt;lineCharCount val=&quot;9&quot;/&gt;&lt;lineCharCount val=&quot;17&quot;/&gt;&lt;lineCharCount val=&quot;25&quot;/&gt;&lt;/TableIndex&gt;&lt;/ShapeTextInfo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251710A-F438-415D-A25E-3E3FD2B8C7A5}&quot;/&gt;&lt;isInvalidForFieldText val=&quot;0&quot;/&gt;&lt;Image&gt;&lt;filename val=&quot;C:\Users\CMCELV~1\AppData\Local\Temp\PR\data\asimages\{E251710A-F438-415D-A25E-3E3FD2B8C7A5}_21.png&quot;/&gt;&lt;left val=&quot;324&quot;/&gt;&lt;top val=&quot;195&quot;/&gt;&lt;width val=&quot;372&quot;/&gt;&lt;height val=&quot;283&quot;/&gt;&lt;hasText val=&quot;1&quot;/&gt;&lt;/Image&gt;&lt;/ThreeDShapeInfo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F41BCD1-5892-4337-8745-846580E1CA37}&quot;/&gt;&lt;isInvalidForFieldText val=&quot;0&quot;/&gt;&lt;Image&gt;&lt;filename val=&quot;C:\Users\CMCELV~1\AppData\Local\Temp\PR\data\asimages\{0F41BCD1-5892-4337-8745-846580E1CA37}_21.png&quot;/&gt;&lt;left val=&quot;24&quot;/&gt;&lt;top val=&quot;18&quot;/&gt;&lt;width val=&quot;331&quot;/&gt;&lt;height val=&quot;252&quot;/&gt;&lt;hasText val=&quot;1&quot;/&gt;&lt;/Image&gt;&lt;/ThreeDShapeInfo&gt;"/>
</p:tagLst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2266</TotalTime>
  <Words>1354</Words>
  <Application>Microsoft Office PowerPoint</Application>
  <PresentationFormat>On-screen Show (4:3)</PresentationFormat>
  <Paragraphs>216</Paragraphs>
  <Slides>46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CERTIFICATION AND COACHING:  IM PEDIATRIC BEST PRACTICES  MODULE 2: MODIFYING IM TO PEDIATRIC POPULATIONS</vt:lpstr>
      <vt:lpstr>Outcome Goals for Module 2</vt:lpstr>
      <vt:lpstr>Review of Post-Test from Module 1</vt:lpstr>
      <vt:lpstr>Review of Post-Test Module 1</vt:lpstr>
      <vt:lpstr>Review of Post-Test Module 1</vt:lpstr>
      <vt:lpstr>Review of Post-Test Module 1</vt:lpstr>
      <vt:lpstr>Review of Post-Test Module 1</vt:lpstr>
      <vt:lpstr>The Key to IM Success:</vt:lpstr>
      <vt:lpstr>Techniques for Success</vt:lpstr>
      <vt:lpstr>Modifying IM activities... Physical environments</vt:lpstr>
      <vt:lpstr>Critical Thinking:  Preferences of the child</vt:lpstr>
      <vt:lpstr>Useful Items for Modification Kit</vt:lpstr>
      <vt:lpstr>Slide 13</vt:lpstr>
      <vt:lpstr>Slide 14</vt:lpstr>
      <vt:lpstr>Larger items to consider:</vt:lpstr>
      <vt:lpstr>Sensory Modulation Considerations</vt:lpstr>
      <vt:lpstr>Sensory Modifiers</vt:lpstr>
      <vt:lpstr>Signs of Distress/Fatigue/Overload</vt:lpstr>
      <vt:lpstr>Modification Examples:  Setting up Physical Environment</vt:lpstr>
      <vt:lpstr>Modifying Physical Tasks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Use of wall space to create a vertical cross-hemispheric sequence  (wired or wireless switches may be taped gently to a wall or door surface) </vt:lpstr>
      <vt:lpstr>Slide 29</vt:lpstr>
      <vt:lpstr>Creating Playful Environments with IM (below one classroom cave with 4 chairs; 1 desk; two blankets and 4 weights)</vt:lpstr>
      <vt:lpstr>Turn Taking –  impacts both physical and sensory set up</vt:lpstr>
      <vt:lpstr>Sensory Environment</vt:lpstr>
      <vt:lpstr>Slide 33</vt:lpstr>
      <vt:lpstr>Extreme Comfort Measures –  soft cushions and soft gloves         (after school wind down with IM)</vt:lpstr>
      <vt:lpstr>Postural Calming – smaller play space and weight through vertical core.</vt:lpstr>
      <vt:lpstr>Extreme IM! Child led selection of weighted vest and positioning.</vt:lpstr>
      <vt:lpstr>Alternate between challenging physical and sensory parameters</vt:lpstr>
      <vt:lpstr>Slide 38</vt:lpstr>
      <vt:lpstr>Slide 39</vt:lpstr>
      <vt:lpstr>Homemade “Snuggy” and yes, a bucket on the child’s head for proprioception challenge!</vt:lpstr>
      <vt:lpstr>Blending Sensory Activities with IM tasks</vt:lpstr>
      <vt:lpstr>Blending Sports Interest with IM Activity</vt:lpstr>
      <vt:lpstr>Turn Taking with Sensory Choices</vt:lpstr>
      <vt:lpstr>Review of Module 2 Learning Objectives</vt:lpstr>
      <vt:lpstr>Slide 45</vt:lpstr>
      <vt:lpstr>Module 2 Homework</vt:lpstr>
    </vt:vector>
  </TitlesOfParts>
  <Company>FIU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McBride</dc:creator>
  <cp:lastModifiedBy>cmcelveen</cp:lastModifiedBy>
  <cp:revision>58</cp:revision>
  <dcterms:created xsi:type="dcterms:W3CDTF">2013-03-27T18:34:25Z</dcterms:created>
  <dcterms:modified xsi:type="dcterms:W3CDTF">2014-04-21T21:01:29Z</dcterms:modified>
</cp:coreProperties>
</file>